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Times New Roman Bold" charset="1" panose="02030802070405020303"/>
      <p:regular r:id="rId25"/>
    </p:embeddedFont>
    <p:embeddedFont>
      <p:font typeface="Times New Roman" charset="1" panose="02030502070405020303"/>
      <p:regular r:id="rId26"/>
    </p:embeddedFont>
    <p:embeddedFont>
      <p:font typeface="Open Sans" charset="1" panose="020B0606030504020204"/>
      <p:regular r:id="rId27"/>
    </p:embeddedFont>
    <p:embeddedFont>
      <p:font typeface="Open Sans Bold" charset="1" panose="020B0806030504020204"/>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5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15" Target="../media/image31.png" Type="http://schemas.openxmlformats.org/officeDocument/2006/relationships/image"/><Relationship Id="rId16" Target="../media/image32.svg" Type="http://schemas.openxmlformats.org/officeDocument/2006/relationships/image"/><Relationship Id="rId17" Target="../media/image33.png" Type="http://schemas.openxmlformats.org/officeDocument/2006/relationships/image"/><Relationship Id="rId18" Target="../media/image34.svg" Type="http://schemas.openxmlformats.org/officeDocument/2006/relationships/image"/><Relationship Id="rId19" Target="../media/image35.png" Type="http://schemas.openxmlformats.org/officeDocument/2006/relationships/image"/><Relationship Id="rId2" Target="../media/image18.png" Type="http://schemas.openxmlformats.org/officeDocument/2006/relationships/image"/><Relationship Id="rId20" Target="../media/image36.svg" Type="http://schemas.openxmlformats.org/officeDocument/2006/relationships/image"/><Relationship Id="rId21" Target="../media/image37.png" Type="http://schemas.openxmlformats.org/officeDocument/2006/relationships/image"/><Relationship Id="rId22" Target="../media/image38.svg" Type="http://schemas.openxmlformats.org/officeDocument/2006/relationships/image"/><Relationship Id="rId23" Target="../media/image39.png" Type="http://schemas.openxmlformats.org/officeDocument/2006/relationships/image"/><Relationship Id="rId24" Target="../media/image40.svg" Type="http://schemas.openxmlformats.org/officeDocument/2006/relationships/image"/><Relationship Id="rId25" Target="../media/image4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18.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 Id="rId7" Target="../media/image6.png" Type="http://schemas.openxmlformats.org/officeDocument/2006/relationships/image"/><Relationship Id="rId8" Target="../media/image4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62980" y="0"/>
            <a:ext cx="23213960" cy="13854225"/>
          </a:xfrm>
          <a:custGeom>
            <a:avLst/>
            <a:gdLst/>
            <a:ahLst/>
            <a:cxnLst/>
            <a:rect r="r" b="b" t="t" l="l"/>
            <a:pathLst>
              <a:path h="13854225" w="23213960">
                <a:moveTo>
                  <a:pt x="0" y="0"/>
                </a:moveTo>
                <a:lnTo>
                  <a:pt x="23213960" y="0"/>
                </a:lnTo>
                <a:lnTo>
                  <a:pt x="23213960" y="13854225"/>
                </a:lnTo>
                <a:lnTo>
                  <a:pt x="0" y="13854225"/>
                </a:lnTo>
                <a:lnTo>
                  <a:pt x="0" y="0"/>
                </a:lnTo>
                <a:close/>
              </a:path>
            </a:pathLst>
          </a:custGeom>
          <a:blipFill>
            <a:blip r:embed="rId2"/>
            <a:stretch>
              <a:fillRect l="0" t="-37789" r="0" b="-84725"/>
            </a:stretch>
          </a:blipFill>
        </p:spPr>
      </p:sp>
      <p:grpSp>
        <p:nvGrpSpPr>
          <p:cNvPr name="Group 3" id="3"/>
          <p:cNvGrpSpPr/>
          <p:nvPr/>
        </p:nvGrpSpPr>
        <p:grpSpPr>
          <a:xfrm rot="-1496300">
            <a:off x="6779534" y="6778357"/>
            <a:ext cx="16611600" cy="5402859"/>
            <a:chOff x="0" y="0"/>
            <a:chExt cx="4375072" cy="1422975"/>
          </a:xfrm>
        </p:grpSpPr>
        <p:sp>
          <p:nvSpPr>
            <p:cNvPr name="Freeform 4" id="4"/>
            <p:cNvSpPr/>
            <p:nvPr/>
          </p:nvSpPr>
          <p:spPr>
            <a:xfrm flipH="false" flipV="false" rot="0">
              <a:off x="0" y="0"/>
              <a:ext cx="4375072" cy="1422975"/>
            </a:xfrm>
            <a:custGeom>
              <a:avLst/>
              <a:gdLst/>
              <a:ahLst/>
              <a:cxnLst/>
              <a:rect r="r" b="b" t="t" l="l"/>
              <a:pathLst>
                <a:path h="1422975" w="4375072">
                  <a:moveTo>
                    <a:pt x="0" y="0"/>
                  </a:moveTo>
                  <a:lnTo>
                    <a:pt x="4375072" y="0"/>
                  </a:lnTo>
                  <a:lnTo>
                    <a:pt x="4375072" y="1422975"/>
                  </a:lnTo>
                  <a:lnTo>
                    <a:pt x="0" y="1422975"/>
                  </a:lnTo>
                  <a:close/>
                </a:path>
              </a:pathLst>
            </a:custGeom>
            <a:solidFill>
              <a:srgbClr val="FFF3E1"/>
            </a:solidFill>
          </p:spPr>
        </p:sp>
        <p:sp>
          <p:nvSpPr>
            <p:cNvPr name="TextBox 5" id="5"/>
            <p:cNvSpPr txBox="true"/>
            <p:nvPr/>
          </p:nvSpPr>
          <p:spPr>
            <a:xfrm>
              <a:off x="0" y="-38100"/>
              <a:ext cx="4375072" cy="146107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3420236" y="6927113"/>
            <a:ext cx="3330197" cy="1665098"/>
          </a:xfrm>
          <a:custGeom>
            <a:avLst/>
            <a:gdLst/>
            <a:ahLst/>
            <a:cxnLst/>
            <a:rect r="r" b="b" t="t" l="l"/>
            <a:pathLst>
              <a:path h="1665098" w="3330197">
                <a:moveTo>
                  <a:pt x="0" y="0"/>
                </a:moveTo>
                <a:lnTo>
                  <a:pt x="3330197" y="0"/>
                </a:lnTo>
                <a:lnTo>
                  <a:pt x="3330197" y="1665098"/>
                </a:lnTo>
                <a:lnTo>
                  <a:pt x="0" y="1665098"/>
                </a:lnTo>
                <a:lnTo>
                  <a:pt x="0" y="0"/>
                </a:lnTo>
                <a:close/>
              </a:path>
            </a:pathLst>
          </a:custGeom>
          <a:blipFill>
            <a:blip r:embed="rId3"/>
            <a:stretch>
              <a:fillRect l="0" t="0" r="0" b="0"/>
            </a:stretch>
          </a:blipFill>
        </p:spPr>
      </p:sp>
      <p:sp>
        <p:nvSpPr>
          <p:cNvPr name="TextBox 7" id="7"/>
          <p:cNvSpPr txBox="true"/>
          <p:nvPr/>
        </p:nvSpPr>
        <p:spPr>
          <a:xfrm rot="0">
            <a:off x="10324164" y="8900349"/>
            <a:ext cx="7595592" cy="958850"/>
          </a:xfrm>
          <a:prstGeom prst="rect">
            <a:avLst/>
          </a:prstGeom>
        </p:spPr>
        <p:txBody>
          <a:bodyPr anchor="t" rtlCol="false" tIns="0" lIns="0" bIns="0" rIns="0">
            <a:spAutoFit/>
          </a:bodyPr>
          <a:lstStyle/>
          <a:p>
            <a:pPr algn="ctr">
              <a:lnSpc>
                <a:spcPts val="7000"/>
              </a:lnSpc>
            </a:pPr>
            <a:r>
              <a:rPr lang="en-US" sz="5000">
                <a:solidFill>
                  <a:srgbClr val="2F2E30"/>
                </a:solidFill>
                <a:latin typeface="Times New Roman Bold"/>
              </a:rPr>
              <a:t>REAL CLIENT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8070C"/>
        </a:solidFill>
      </p:bgPr>
    </p:bg>
    <p:spTree>
      <p:nvGrpSpPr>
        <p:cNvPr id="1" name=""/>
        <p:cNvGrpSpPr/>
        <p:nvPr/>
      </p:nvGrpSpPr>
      <p:grpSpPr>
        <a:xfrm>
          <a:off x="0" y="0"/>
          <a:ext cx="0" cy="0"/>
          <a:chOff x="0" y="0"/>
          <a:chExt cx="0" cy="0"/>
        </a:xfrm>
      </p:grpSpPr>
      <p:sp>
        <p:nvSpPr>
          <p:cNvPr name="Freeform 2" id="2"/>
          <p:cNvSpPr/>
          <p:nvPr/>
        </p:nvSpPr>
        <p:spPr>
          <a:xfrm flipH="false" flipV="false" rot="0">
            <a:off x="381000" y="3752519"/>
            <a:ext cx="7627191" cy="2781962"/>
          </a:xfrm>
          <a:custGeom>
            <a:avLst/>
            <a:gdLst/>
            <a:ahLst/>
            <a:cxnLst/>
            <a:rect r="r" b="b" t="t" l="l"/>
            <a:pathLst>
              <a:path h="2781962" w="7627191">
                <a:moveTo>
                  <a:pt x="0" y="0"/>
                </a:moveTo>
                <a:lnTo>
                  <a:pt x="7627191" y="0"/>
                </a:lnTo>
                <a:lnTo>
                  <a:pt x="7627191" y="2781962"/>
                </a:lnTo>
                <a:lnTo>
                  <a:pt x="0" y="2781962"/>
                </a:lnTo>
                <a:lnTo>
                  <a:pt x="0" y="0"/>
                </a:lnTo>
                <a:close/>
              </a:path>
            </a:pathLst>
          </a:custGeom>
          <a:blipFill>
            <a:blip r:embed="rId2"/>
            <a:stretch>
              <a:fillRect l="0" t="-1906" r="0" b="-1906"/>
            </a:stretch>
          </a:blipFill>
        </p:spPr>
      </p:sp>
      <p:sp>
        <p:nvSpPr>
          <p:cNvPr name="Freeform 3" id="3"/>
          <p:cNvSpPr/>
          <p:nvPr/>
        </p:nvSpPr>
        <p:spPr>
          <a:xfrm flipH="false" flipV="false" rot="0">
            <a:off x="8368809" y="0"/>
            <a:ext cx="9928716" cy="10287000"/>
          </a:xfrm>
          <a:custGeom>
            <a:avLst/>
            <a:gdLst/>
            <a:ahLst/>
            <a:cxnLst/>
            <a:rect r="r" b="b" t="t" l="l"/>
            <a:pathLst>
              <a:path h="10287000" w="9928716">
                <a:moveTo>
                  <a:pt x="0" y="0"/>
                </a:moveTo>
                <a:lnTo>
                  <a:pt x="9928716" y="0"/>
                </a:lnTo>
                <a:lnTo>
                  <a:pt x="9928716" y="10287000"/>
                </a:lnTo>
                <a:lnTo>
                  <a:pt x="0" y="10287000"/>
                </a:lnTo>
                <a:lnTo>
                  <a:pt x="0" y="0"/>
                </a:lnTo>
                <a:close/>
              </a:path>
            </a:pathLst>
          </a:custGeom>
          <a:blipFill>
            <a:blip r:embed="rId3"/>
            <a:stretch>
              <a:fillRect l="-10981" t="0" r="-12376" b="0"/>
            </a:stretch>
          </a:blipFill>
        </p:spPr>
      </p:sp>
      <p:sp>
        <p:nvSpPr>
          <p:cNvPr name="TextBox 4" id="4"/>
          <p:cNvSpPr txBox="true"/>
          <p:nvPr/>
        </p:nvSpPr>
        <p:spPr>
          <a:xfrm rot="0">
            <a:off x="1769392" y="7061592"/>
            <a:ext cx="4012208" cy="537845"/>
          </a:xfrm>
          <a:prstGeom prst="rect">
            <a:avLst/>
          </a:prstGeom>
        </p:spPr>
        <p:txBody>
          <a:bodyPr anchor="t" rtlCol="false" tIns="0" lIns="0" bIns="0" rIns="0">
            <a:spAutoFit/>
          </a:bodyPr>
          <a:lstStyle/>
          <a:p>
            <a:pPr algn="ctr">
              <a:lnSpc>
                <a:spcPts val="4480"/>
              </a:lnSpc>
            </a:pPr>
            <a:r>
              <a:rPr lang="en-US" sz="3200">
                <a:solidFill>
                  <a:srgbClr val="FFFFFF"/>
                </a:solidFill>
                <a:latin typeface="Open Sans"/>
              </a:rPr>
              <a:t>Filling Null with None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8070C"/>
        </a:solidFill>
      </p:bgPr>
    </p:bg>
    <p:spTree>
      <p:nvGrpSpPr>
        <p:cNvPr id="1" name=""/>
        <p:cNvGrpSpPr/>
        <p:nvPr/>
      </p:nvGrpSpPr>
      <p:grpSpPr>
        <a:xfrm>
          <a:off x="0" y="0"/>
          <a:ext cx="0" cy="0"/>
          <a:chOff x="0" y="0"/>
          <a:chExt cx="0" cy="0"/>
        </a:xfrm>
      </p:grpSpPr>
      <p:sp>
        <p:nvSpPr>
          <p:cNvPr name="Freeform 2" id="2"/>
          <p:cNvSpPr/>
          <p:nvPr/>
        </p:nvSpPr>
        <p:spPr>
          <a:xfrm flipH="false" flipV="false" rot="0">
            <a:off x="9414567" y="0"/>
            <a:ext cx="8873433" cy="10287000"/>
          </a:xfrm>
          <a:custGeom>
            <a:avLst/>
            <a:gdLst/>
            <a:ahLst/>
            <a:cxnLst/>
            <a:rect r="r" b="b" t="t" l="l"/>
            <a:pathLst>
              <a:path h="10287000" w="8873433">
                <a:moveTo>
                  <a:pt x="0" y="0"/>
                </a:moveTo>
                <a:lnTo>
                  <a:pt x="8873433" y="0"/>
                </a:lnTo>
                <a:lnTo>
                  <a:pt x="8873433" y="10287000"/>
                </a:lnTo>
                <a:lnTo>
                  <a:pt x="0" y="10287000"/>
                </a:lnTo>
                <a:lnTo>
                  <a:pt x="0" y="0"/>
                </a:lnTo>
                <a:close/>
              </a:path>
            </a:pathLst>
          </a:custGeom>
          <a:blipFill>
            <a:blip r:embed="rId2">
              <a:alphaModFix amt="50000"/>
            </a:blip>
            <a:stretch>
              <a:fillRect l="-25342" t="0" r="-25342" b="0"/>
            </a:stretch>
          </a:blipFill>
        </p:spPr>
      </p:sp>
      <p:sp>
        <p:nvSpPr>
          <p:cNvPr name="TextBox 3" id="3"/>
          <p:cNvSpPr txBox="true"/>
          <p:nvPr/>
        </p:nvSpPr>
        <p:spPr>
          <a:xfrm rot="0">
            <a:off x="1081440" y="4098290"/>
            <a:ext cx="8062560" cy="2352040"/>
          </a:xfrm>
          <a:prstGeom prst="rect">
            <a:avLst/>
          </a:prstGeom>
        </p:spPr>
        <p:txBody>
          <a:bodyPr anchor="t" rtlCol="false" tIns="0" lIns="0" bIns="0" rIns="0">
            <a:spAutoFit/>
          </a:bodyPr>
          <a:lstStyle/>
          <a:p>
            <a:pPr algn="ctr">
              <a:lnSpc>
                <a:spcPts val="8959"/>
              </a:lnSpc>
              <a:spcBef>
                <a:spcPct val="0"/>
              </a:spcBef>
            </a:pPr>
            <a:r>
              <a:rPr lang="en-US" sz="6399">
                <a:solidFill>
                  <a:srgbClr val="D8CBB4"/>
                </a:solidFill>
                <a:latin typeface="Times New Roman Bold"/>
              </a:rPr>
              <a:t>CONVERT INTO CSV FILE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8070C"/>
        </a:solidFill>
      </p:bgPr>
    </p:bg>
    <p:spTree>
      <p:nvGrpSpPr>
        <p:cNvPr id="1" name=""/>
        <p:cNvGrpSpPr/>
        <p:nvPr/>
      </p:nvGrpSpPr>
      <p:grpSpPr>
        <a:xfrm>
          <a:off x="0" y="0"/>
          <a:ext cx="0" cy="0"/>
          <a:chOff x="0" y="0"/>
          <a:chExt cx="0" cy="0"/>
        </a:xfrm>
      </p:grpSpPr>
      <p:sp>
        <p:nvSpPr>
          <p:cNvPr name="Freeform 2" id="2"/>
          <p:cNvSpPr/>
          <p:nvPr/>
        </p:nvSpPr>
        <p:spPr>
          <a:xfrm flipH="false" flipV="false" rot="0">
            <a:off x="14254112" y="740122"/>
            <a:ext cx="1011565" cy="1151372"/>
          </a:xfrm>
          <a:custGeom>
            <a:avLst/>
            <a:gdLst/>
            <a:ahLst/>
            <a:cxnLst/>
            <a:rect r="r" b="b" t="t" l="l"/>
            <a:pathLst>
              <a:path h="1151372" w="1011565">
                <a:moveTo>
                  <a:pt x="0" y="0"/>
                </a:moveTo>
                <a:lnTo>
                  <a:pt x="1011564" y="0"/>
                </a:lnTo>
                <a:lnTo>
                  <a:pt x="1011564" y="1151372"/>
                </a:lnTo>
                <a:lnTo>
                  <a:pt x="0" y="1151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246856"/>
            <a:ext cx="21391165" cy="9882836"/>
          </a:xfrm>
          <a:custGeom>
            <a:avLst/>
            <a:gdLst/>
            <a:ahLst/>
            <a:cxnLst/>
            <a:rect r="r" b="b" t="t" l="l"/>
            <a:pathLst>
              <a:path h="9882836" w="21391165">
                <a:moveTo>
                  <a:pt x="0" y="0"/>
                </a:moveTo>
                <a:lnTo>
                  <a:pt x="21391165" y="0"/>
                </a:lnTo>
                <a:lnTo>
                  <a:pt x="21391165" y="9882836"/>
                </a:lnTo>
                <a:lnTo>
                  <a:pt x="0" y="9882836"/>
                </a:lnTo>
                <a:lnTo>
                  <a:pt x="0" y="0"/>
                </a:lnTo>
                <a:close/>
              </a:path>
            </a:pathLst>
          </a:custGeom>
          <a:blipFill>
            <a:blip r:embed="rId4">
              <a:alphaModFix amt="38000"/>
            </a:blip>
            <a:stretch>
              <a:fillRect l="0" t="-27666" r="0" b="-27666"/>
            </a:stretch>
          </a:blipFill>
        </p:spPr>
      </p:sp>
      <p:sp>
        <p:nvSpPr>
          <p:cNvPr name="AutoShape 4" id="4"/>
          <p:cNvSpPr/>
          <p:nvPr/>
        </p:nvSpPr>
        <p:spPr>
          <a:xfrm flipV="true">
            <a:off x="7845190" y="5933504"/>
            <a:ext cx="2597620" cy="19050"/>
          </a:xfrm>
          <a:prstGeom prst="line">
            <a:avLst/>
          </a:prstGeom>
          <a:ln cap="flat" w="38100">
            <a:solidFill>
              <a:srgbClr val="D8CBB4"/>
            </a:solidFill>
            <a:prstDash val="solid"/>
            <a:headEnd type="none" len="sm" w="sm"/>
            <a:tailEnd type="arrow" len="sm" w="med"/>
          </a:ln>
        </p:spPr>
      </p:sp>
      <p:sp>
        <p:nvSpPr>
          <p:cNvPr name="TextBox 5" id="5"/>
          <p:cNvSpPr txBox="true"/>
          <p:nvPr/>
        </p:nvSpPr>
        <p:spPr>
          <a:xfrm rot="0">
            <a:off x="2282795" y="4269025"/>
            <a:ext cx="3742730" cy="604519"/>
          </a:xfrm>
          <a:prstGeom prst="rect">
            <a:avLst/>
          </a:prstGeom>
        </p:spPr>
        <p:txBody>
          <a:bodyPr anchor="t" rtlCol="false" tIns="0" lIns="0" bIns="0" rIns="0">
            <a:spAutoFit/>
          </a:bodyPr>
          <a:lstStyle/>
          <a:p>
            <a:pPr algn="ctr">
              <a:lnSpc>
                <a:spcPts val="4480"/>
              </a:lnSpc>
            </a:pPr>
            <a:r>
              <a:rPr lang="en-US" sz="3200">
                <a:solidFill>
                  <a:srgbClr val="D8CBB4"/>
                </a:solidFill>
                <a:latin typeface="Times New Roman Bold"/>
              </a:rPr>
              <a:t>Jaquet Droze Website</a:t>
            </a:r>
          </a:p>
        </p:txBody>
      </p:sp>
      <p:sp>
        <p:nvSpPr>
          <p:cNvPr name="TextBox 6" id="6"/>
          <p:cNvSpPr txBox="true"/>
          <p:nvPr/>
        </p:nvSpPr>
        <p:spPr>
          <a:xfrm rot="0">
            <a:off x="12016694" y="2862364"/>
            <a:ext cx="2743200" cy="604519"/>
          </a:xfrm>
          <a:prstGeom prst="rect">
            <a:avLst/>
          </a:prstGeom>
        </p:spPr>
        <p:txBody>
          <a:bodyPr anchor="t" rtlCol="false" tIns="0" lIns="0" bIns="0" rIns="0">
            <a:spAutoFit/>
          </a:bodyPr>
          <a:lstStyle/>
          <a:p>
            <a:pPr algn="ctr">
              <a:lnSpc>
                <a:spcPts val="4480"/>
              </a:lnSpc>
            </a:pPr>
            <a:r>
              <a:rPr lang="en-US" sz="3200">
                <a:solidFill>
                  <a:srgbClr val="D8CBB4"/>
                </a:solidFill>
                <a:latin typeface="Times New Roman Bold"/>
              </a:rPr>
              <a:t>Extracted Data </a:t>
            </a:r>
          </a:p>
        </p:txBody>
      </p:sp>
      <p:sp>
        <p:nvSpPr>
          <p:cNvPr name="TextBox 7" id="7"/>
          <p:cNvSpPr txBox="true"/>
          <p:nvPr/>
        </p:nvSpPr>
        <p:spPr>
          <a:xfrm rot="0">
            <a:off x="7928372" y="5326757"/>
            <a:ext cx="2431256" cy="436879"/>
          </a:xfrm>
          <a:prstGeom prst="rect">
            <a:avLst/>
          </a:prstGeom>
        </p:spPr>
        <p:txBody>
          <a:bodyPr anchor="t" rtlCol="false" tIns="0" lIns="0" bIns="0" rIns="0">
            <a:spAutoFit/>
          </a:bodyPr>
          <a:lstStyle/>
          <a:p>
            <a:pPr algn="ctr">
              <a:lnSpc>
                <a:spcPts val="3220"/>
              </a:lnSpc>
              <a:spcBef>
                <a:spcPct val="0"/>
              </a:spcBef>
            </a:pPr>
            <a:r>
              <a:rPr lang="en-US" sz="2300">
                <a:solidFill>
                  <a:srgbClr val="FFFFFF"/>
                </a:solidFill>
                <a:latin typeface="Times New Roman"/>
              </a:rPr>
              <a:t>67 Unique Watches</a:t>
            </a:r>
          </a:p>
        </p:txBody>
      </p:sp>
      <p:sp>
        <p:nvSpPr>
          <p:cNvPr name="TextBox 8" id="8"/>
          <p:cNvSpPr txBox="true"/>
          <p:nvPr/>
        </p:nvSpPr>
        <p:spPr>
          <a:xfrm rot="0">
            <a:off x="4044001" y="628737"/>
            <a:ext cx="9744433" cy="1136017"/>
          </a:xfrm>
          <a:prstGeom prst="rect">
            <a:avLst/>
          </a:prstGeom>
        </p:spPr>
        <p:txBody>
          <a:bodyPr anchor="t" rtlCol="false" tIns="0" lIns="0" bIns="0" rIns="0">
            <a:spAutoFit/>
          </a:bodyPr>
          <a:lstStyle/>
          <a:p>
            <a:pPr algn="ctr">
              <a:lnSpc>
                <a:spcPts val="8259"/>
              </a:lnSpc>
              <a:spcBef>
                <a:spcPct val="0"/>
              </a:spcBef>
            </a:pPr>
            <a:r>
              <a:rPr lang="en-US" sz="5899">
                <a:solidFill>
                  <a:srgbClr val="927A62"/>
                </a:solidFill>
                <a:latin typeface="Times New Roman Bold"/>
              </a:rPr>
              <a:t>The Results We Have Achieved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8070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587510" cy="10770106"/>
          </a:xfrm>
          <a:custGeom>
            <a:avLst/>
            <a:gdLst/>
            <a:ahLst/>
            <a:cxnLst/>
            <a:rect r="r" b="b" t="t" l="l"/>
            <a:pathLst>
              <a:path h="10770106" w="8587510">
                <a:moveTo>
                  <a:pt x="0" y="0"/>
                </a:moveTo>
                <a:lnTo>
                  <a:pt x="8587510" y="0"/>
                </a:lnTo>
                <a:lnTo>
                  <a:pt x="8587510" y="10770106"/>
                </a:lnTo>
                <a:lnTo>
                  <a:pt x="0" y="10770106"/>
                </a:lnTo>
                <a:lnTo>
                  <a:pt x="0" y="0"/>
                </a:lnTo>
                <a:close/>
              </a:path>
            </a:pathLst>
          </a:custGeom>
          <a:blipFill>
            <a:blip r:embed="rId2">
              <a:alphaModFix amt="50000"/>
            </a:blip>
            <a:stretch>
              <a:fillRect l="-34320" t="0" r="-26134" b="0"/>
            </a:stretch>
          </a:blipFill>
        </p:spPr>
      </p:sp>
      <p:sp>
        <p:nvSpPr>
          <p:cNvPr name="TextBox 3" id="3"/>
          <p:cNvSpPr txBox="true"/>
          <p:nvPr/>
        </p:nvSpPr>
        <p:spPr>
          <a:xfrm rot="0">
            <a:off x="7491233" y="4528120"/>
            <a:ext cx="10108567" cy="1218565"/>
          </a:xfrm>
          <a:prstGeom prst="rect">
            <a:avLst/>
          </a:prstGeom>
        </p:spPr>
        <p:txBody>
          <a:bodyPr anchor="t" rtlCol="false" tIns="0" lIns="0" bIns="0" rIns="0">
            <a:spAutoFit/>
          </a:bodyPr>
          <a:lstStyle/>
          <a:p>
            <a:pPr algn="ctr">
              <a:lnSpc>
                <a:spcPts val="8959"/>
              </a:lnSpc>
              <a:spcBef>
                <a:spcPct val="0"/>
              </a:spcBef>
            </a:pPr>
            <a:r>
              <a:rPr lang="en-US" sz="6399">
                <a:solidFill>
                  <a:srgbClr val="D8CBB4"/>
                </a:solidFill>
                <a:latin typeface="Times New Roman Bold"/>
              </a:rPr>
              <a:t>DATA VISUALIZATION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8070C"/>
        </a:solidFill>
      </p:bgPr>
    </p:bg>
    <p:spTree>
      <p:nvGrpSpPr>
        <p:cNvPr id="1" name=""/>
        <p:cNvGrpSpPr/>
        <p:nvPr/>
      </p:nvGrpSpPr>
      <p:grpSpPr>
        <a:xfrm>
          <a:off x="0" y="0"/>
          <a:ext cx="0" cy="0"/>
          <a:chOff x="0" y="0"/>
          <a:chExt cx="0" cy="0"/>
        </a:xfrm>
      </p:grpSpPr>
      <p:sp>
        <p:nvSpPr>
          <p:cNvPr name="Freeform 2" id="2"/>
          <p:cNvSpPr/>
          <p:nvPr/>
        </p:nvSpPr>
        <p:spPr>
          <a:xfrm flipH="false" flipV="false" rot="0">
            <a:off x="15133807" y="612774"/>
            <a:ext cx="863140" cy="831851"/>
          </a:xfrm>
          <a:custGeom>
            <a:avLst/>
            <a:gdLst/>
            <a:ahLst/>
            <a:cxnLst/>
            <a:rect r="r" b="b" t="t" l="l"/>
            <a:pathLst>
              <a:path h="831851" w="863140">
                <a:moveTo>
                  <a:pt x="0" y="0"/>
                </a:moveTo>
                <a:lnTo>
                  <a:pt x="863141" y="0"/>
                </a:lnTo>
                <a:lnTo>
                  <a:pt x="863141" y="831852"/>
                </a:lnTo>
                <a:lnTo>
                  <a:pt x="0" y="831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87715" y="1872359"/>
            <a:ext cx="13919085" cy="7780580"/>
          </a:xfrm>
          <a:custGeom>
            <a:avLst/>
            <a:gdLst/>
            <a:ahLst/>
            <a:cxnLst/>
            <a:rect r="r" b="b" t="t" l="l"/>
            <a:pathLst>
              <a:path h="7780580" w="13919085">
                <a:moveTo>
                  <a:pt x="0" y="0"/>
                </a:moveTo>
                <a:lnTo>
                  <a:pt x="13919085" y="0"/>
                </a:lnTo>
                <a:lnTo>
                  <a:pt x="13919085" y="7780579"/>
                </a:lnTo>
                <a:lnTo>
                  <a:pt x="0" y="7780579"/>
                </a:lnTo>
                <a:lnTo>
                  <a:pt x="0" y="0"/>
                </a:lnTo>
                <a:close/>
              </a:path>
            </a:pathLst>
          </a:custGeom>
          <a:blipFill>
            <a:blip r:embed="rId4"/>
            <a:stretch>
              <a:fillRect l="0" t="-389" r="-1379" b="-389"/>
            </a:stretch>
          </a:blipFill>
        </p:spPr>
      </p:sp>
      <p:sp>
        <p:nvSpPr>
          <p:cNvPr name="TextBox 4" id="4"/>
          <p:cNvSpPr txBox="true"/>
          <p:nvPr/>
        </p:nvSpPr>
        <p:spPr>
          <a:xfrm rot="0">
            <a:off x="2771208" y="403224"/>
            <a:ext cx="12036128" cy="1024891"/>
          </a:xfrm>
          <a:prstGeom prst="rect">
            <a:avLst/>
          </a:prstGeom>
        </p:spPr>
        <p:txBody>
          <a:bodyPr anchor="t" rtlCol="false" tIns="0" lIns="0" bIns="0" rIns="0">
            <a:spAutoFit/>
          </a:bodyPr>
          <a:lstStyle/>
          <a:p>
            <a:pPr algn="ctr">
              <a:lnSpc>
                <a:spcPts val="7559"/>
              </a:lnSpc>
              <a:spcBef>
                <a:spcPct val="0"/>
              </a:spcBef>
            </a:pPr>
            <a:r>
              <a:rPr lang="en-US" sz="5399">
                <a:solidFill>
                  <a:srgbClr val="927A62"/>
                </a:solidFill>
                <a:latin typeface="Times New Roman Bold"/>
              </a:rPr>
              <a:t>Data Visualizations of the Extracted Data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8070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8000"/>
            </a:blip>
            <a:stretch>
              <a:fillRect l="0" t="-18171" r="0" b="-346"/>
            </a:stretch>
          </a:blipFill>
        </p:spPr>
      </p:sp>
      <p:sp>
        <p:nvSpPr>
          <p:cNvPr name="TextBox 3" id="3"/>
          <p:cNvSpPr txBox="true"/>
          <p:nvPr/>
        </p:nvSpPr>
        <p:spPr>
          <a:xfrm rot="0">
            <a:off x="3687734" y="4410392"/>
            <a:ext cx="10108567" cy="1218565"/>
          </a:xfrm>
          <a:prstGeom prst="rect">
            <a:avLst/>
          </a:prstGeom>
        </p:spPr>
        <p:txBody>
          <a:bodyPr anchor="t" rtlCol="false" tIns="0" lIns="0" bIns="0" rIns="0">
            <a:spAutoFit/>
          </a:bodyPr>
          <a:lstStyle/>
          <a:p>
            <a:pPr algn="ctr">
              <a:lnSpc>
                <a:spcPts val="8959"/>
              </a:lnSpc>
              <a:spcBef>
                <a:spcPct val="0"/>
              </a:spcBef>
            </a:pPr>
            <a:r>
              <a:rPr lang="en-US" sz="6399">
                <a:solidFill>
                  <a:srgbClr val="D8CBB4"/>
                </a:solidFill>
                <a:latin typeface="Times New Roman Bold"/>
              </a:rPr>
              <a:t>CREATING THE REPORT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8070C"/>
        </a:solidFill>
      </p:bgPr>
    </p:bg>
    <p:spTree>
      <p:nvGrpSpPr>
        <p:cNvPr id="1" name=""/>
        <p:cNvGrpSpPr/>
        <p:nvPr/>
      </p:nvGrpSpPr>
      <p:grpSpPr>
        <a:xfrm>
          <a:off x="0" y="0"/>
          <a:ext cx="0" cy="0"/>
          <a:chOff x="0" y="0"/>
          <a:chExt cx="0" cy="0"/>
        </a:xfrm>
      </p:grpSpPr>
      <p:sp>
        <p:nvSpPr>
          <p:cNvPr name="Freeform 2" id="2"/>
          <p:cNvSpPr/>
          <p:nvPr/>
        </p:nvSpPr>
        <p:spPr>
          <a:xfrm flipH="false" flipV="false" rot="0">
            <a:off x="4331101" y="2249926"/>
            <a:ext cx="9625798" cy="8037074"/>
          </a:xfrm>
          <a:custGeom>
            <a:avLst/>
            <a:gdLst/>
            <a:ahLst/>
            <a:cxnLst/>
            <a:rect r="r" b="b" t="t" l="l"/>
            <a:pathLst>
              <a:path h="8037074" w="9625798">
                <a:moveTo>
                  <a:pt x="0" y="0"/>
                </a:moveTo>
                <a:lnTo>
                  <a:pt x="9625798" y="0"/>
                </a:lnTo>
                <a:lnTo>
                  <a:pt x="9625798" y="8037074"/>
                </a:lnTo>
                <a:lnTo>
                  <a:pt x="0" y="8037074"/>
                </a:lnTo>
                <a:lnTo>
                  <a:pt x="0" y="0"/>
                </a:lnTo>
                <a:close/>
              </a:path>
            </a:pathLst>
          </a:custGeom>
          <a:blipFill>
            <a:blip r:embed="rId2"/>
            <a:stretch>
              <a:fillRect l="0" t="0" r="0" b="0"/>
            </a:stretch>
          </a:blipFill>
        </p:spPr>
      </p:sp>
      <p:grpSp>
        <p:nvGrpSpPr>
          <p:cNvPr name="Group 3" id="3"/>
          <p:cNvGrpSpPr/>
          <p:nvPr/>
        </p:nvGrpSpPr>
        <p:grpSpPr>
          <a:xfrm rot="0">
            <a:off x="1866585" y="2442589"/>
            <a:ext cx="4929032" cy="1150937"/>
            <a:chOff x="0" y="0"/>
            <a:chExt cx="6572043" cy="1534582"/>
          </a:xfrm>
        </p:grpSpPr>
        <p:grpSp>
          <p:nvGrpSpPr>
            <p:cNvPr name="Group 4" id="4"/>
            <p:cNvGrpSpPr/>
            <p:nvPr/>
          </p:nvGrpSpPr>
          <p:grpSpPr>
            <a:xfrm rot="0">
              <a:off x="0" y="0"/>
              <a:ext cx="6572043" cy="1534582"/>
              <a:chOff x="0" y="0"/>
              <a:chExt cx="1298181" cy="303127"/>
            </a:xfrm>
          </p:grpSpPr>
          <p:sp>
            <p:nvSpPr>
              <p:cNvPr name="Freeform 5" id="5"/>
              <p:cNvSpPr/>
              <p:nvPr/>
            </p:nvSpPr>
            <p:spPr>
              <a:xfrm flipH="false" flipV="false" rot="0">
                <a:off x="0" y="0"/>
                <a:ext cx="1298181" cy="303127"/>
              </a:xfrm>
              <a:custGeom>
                <a:avLst/>
                <a:gdLst/>
                <a:ahLst/>
                <a:cxnLst/>
                <a:rect r="r" b="b" t="t" l="l"/>
                <a:pathLst>
                  <a:path h="303127" w="1298181">
                    <a:moveTo>
                      <a:pt x="12565" y="0"/>
                    </a:moveTo>
                    <a:lnTo>
                      <a:pt x="1285616" y="0"/>
                    </a:lnTo>
                    <a:cubicBezTo>
                      <a:pt x="1292556" y="0"/>
                      <a:pt x="1298181" y="5626"/>
                      <a:pt x="1298181" y="12565"/>
                    </a:cubicBezTo>
                    <a:lnTo>
                      <a:pt x="1298181" y="290562"/>
                    </a:lnTo>
                    <a:cubicBezTo>
                      <a:pt x="1298181" y="293895"/>
                      <a:pt x="1296858" y="297091"/>
                      <a:pt x="1294501" y="299447"/>
                    </a:cubicBezTo>
                    <a:cubicBezTo>
                      <a:pt x="1292145" y="301804"/>
                      <a:pt x="1288949" y="303127"/>
                      <a:pt x="1285616" y="303127"/>
                    </a:cubicBezTo>
                    <a:lnTo>
                      <a:pt x="12565" y="303127"/>
                    </a:lnTo>
                    <a:cubicBezTo>
                      <a:pt x="5626" y="303127"/>
                      <a:pt x="0" y="297502"/>
                      <a:pt x="0" y="290562"/>
                    </a:cubicBezTo>
                    <a:lnTo>
                      <a:pt x="0" y="12565"/>
                    </a:lnTo>
                    <a:cubicBezTo>
                      <a:pt x="0" y="5626"/>
                      <a:pt x="5626" y="0"/>
                      <a:pt x="12565" y="0"/>
                    </a:cubicBezTo>
                    <a:close/>
                  </a:path>
                </a:pathLst>
              </a:custGeom>
              <a:solidFill>
                <a:srgbClr val="000000"/>
              </a:solidFill>
              <a:ln w="76200" cap="sq">
                <a:solidFill>
                  <a:srgbClr val="FFF3E1"/>
                </a:solidFill>
                <a:prstDash val="solid"/>
                <a:miter/>
              </a:ln>
            </p:spPr>
          </p:sp>
          <p:sp>
            <p:nvSpPr>
              <p:cNvPr name="TextBox 6" id="6"/>
              <p:cNvSpPr txBox="true"/>
              <p:nvPr/>
            </p:nvSpPr>
            <p:spPr>
              <a:xfrm>
                <a:off x="0" y="-123825"/>
                <a:ext cx="1298181" cy="426952"/>
              </a:xfrm>
              <a:prstGeom prst="rect">
                <a:avLst/>
              </a:prstGeom>
            </p:spPr>
            <p:txBody>
              <a:bodyPr anchor="ctr" rtlCol="false" tIns="50800" lIns="50800" bIns="50800" rIns="50800"/>
              <a:lstStyle/>
              <a:p>
                <a:pPr algn="ctr">
                  <a:lnSpc>
                    <a:spcPts val="4480"/>
                  </a:lnSpc>
                </a:pPr>
              </a:p>
            </p:txBody>
          </p:sp>
        </p:grpSp>
        <p:sp>
          <p:nvSpPr>
            <p:cNvPr name="TextBox 7" id="7"/>
            <p:cNvSpPr txBox="true"/>
            <p:nvPr/>
          </p:nvSpPr>
          <p:spPr>
            <a:xfrm rot="0">
              <a:off x="997772" y="389678"/>
              <a:ext cx="4576498" cy="698077"/>
            </a:xfrm>
            <a:prstGeom prst="rect">
              <a:avLst/>
            </a:prstGeom>
          </p:spPr>
          <p:txBody>
            <a:bodyPr anchor="t" rtlCol="false" tIns="0" lIns="0" bIns="0" rIns="0">
              <a:spAutoFit/>
            </a:bodyPr>
            <a:lstStyle/>
            <a:p>
              <a:pPr algn="ctr">
                <a:lnSpc>
                  <a:spcPts val="4480"/>
                </a:lnSpc>
              </a:pPr>
              <a:r>
                <a:rPr lang="en-US" sz="3200">
                  <a:solidFill>
                    <a:srgbClr val="FFFFFF"/>
                  </a:solidFill>
                  <a:latin typeface="Open Sans Bold"/>
                </a:rPr>
                <a:t>valuable insights</a:t>
              </a:r>
            </a:p>
          </p:txBody>
        </p:sp>
      </p:grpSp>
      <p:grpSp>
        <p:nvGrpSpPr>
          <p:cNvPr name="Group 8" id="8"/>
          <p:cNvGrpSpPr/>
          <p:nvPr/>
        </p:nvGrpSpPr>
        <p:grpSpPr>
          <a:xfrm rot="0">
            <a:off x="809625" y="5117526"/>
            <a:ext cx="4929032" cy="1150937"/>
            <a:chOff x="0" y="0"/>
            <a:chExt cx="6572043" cy="1534582"/>
          </a:xfrm>
        </p:grpSpPr>
        <p:grpSp>
          <p:nvGrpSpPr>
            <p:cNvPr name="Group 9" id="9"/>
            <p:cNvGrpSpPr/>
            <p:nvPr/>
          </p:nvGrpSpPr>
          <p:grpSpPr>
            <a:xfrm rot="0">
              <a:off x="0" y="0"/>
              <a:ext cx="6572043" cy="1534582"/>
              <a:chOff x="0" y="0"/>
              <a:chExt cx="1298181" cy="303127"/>
            </a:xfrm>
          </p:grpSpPr>
          <p:sp>
            <p:nvSpPr>
              <p:cNvPr name="Freeform 10" id="10"/>
              <p:cNvSpPr/>
              <p:nvPr/>
            </p:nvSpPr>
            <p:spPr>
              <a:xfrm flipH="false" flipV="false" rot="0">
                <a:off x="0" y="0"/>
                <a:ext cx="1298181" cy="303127"/>
              </a:xfrm>
              <a:custGeom>
                <a:avLst/>
                <a:gdLst/>
                <a:ahLst/>
                <a:cxnLst/>
                <a:rect r="r" b="b" t="t" l="l"/>
                <a:pathLst>
                  <a:path h="303127" w="1298181">
                    <a:moveTo>
                      <a:pt x="12565" y="0"/>
                    </a:moveTo>
                    <a:lnTo>
                      <a:pt x="1285616" y="0"/>
                    </a:lnTo>
                    <a:cubicBezTo>
                      <a:pt x="1292556" y="0"/>
                      <a:pt x="1298181" y="5626"/>
                      <a:pt x="1298181" y="12565"/>
                    </a:cubicBezTo>
                    <a:lnTo>
                      <a:pt x="1298181" y="290562"/>
                    </a:lnTo>
                    <a:cubicBezTo>
                      <a:pt x="1298181" y="293895"/>
                      <a:pt x="1296858" y="297091"/>
                      <a:pt x="1294501" y="299447"/>
                    </a:cubicBezTo>
                    <a:cubicBezTo>
                      <a:pt x="1292145" y="301804"/>
                      <a:pt x="1288949" y="303127"/>
                      <a:pt x="1285616" y="303127"/>
                    </a:cubicBezTo>
                    <a:lnTo>
                      <a:pt x="12565" y="303127"/>
                    </a:lnTo>
                    <a:cubicBezTo>
                      <a:pt x="5626" y="303127"/>
                      <a:pt x="0" y="297502"/>
                      <a:pt x="0" y="290562"/>
                    </a:cubicBezTo>
                    <a:lnTo>
                      <a:pt x="0" y="12565"/>
                    </a:lnTo>
                    <a:cubicBezTo>
                      <a:pt x="0" y="5626"/>
                      <a:pt x="5626" y="0"/>
                      <a:pt x="12565" y="0"/>
                    </a:cubicBezTo>
                    <a:close/>
                  </a:path>
                </a:pathLst>
              </a:custGeom>
              <a:solidFill>
                <a:srgbClr val="000000"/>
              </a:solidFill>
              <a:ln w="76200" cap="sq">
                <a:solidFill>
                  <a:srgbClr val="D8CBB4"/>
                </a:solidFill>
                <a:prstDash val="solid"/>
                <a:miter/>
              </a:ln>
            </p:spPr>
          </p:sp>
          <p:sp>
            <p:nvSpPr>
              <p:cNvPr name="TextBox 11" id="11"/>
              <p:cNvSpPr txBox="true"/>
              <p:nvPr/>
            </p:nvSpPr>
            <p:spPr>
              <a:xfrm>
                <a:off x="0" y="-123825"/>
                <a:ext cx="1298181" cy="426952"/>
              </a:xfrm>
              <a:prstGeom prst="rect">
                <a:avLst/>
              </a:prstGeom>
            </p:spPr>
            <p:txBody>
              <a:bodyPr anchor="ctr" rtlCol="false" tIns="50800" lIns="50800" bIns="50800" rIns="50800"/>
              <a:lstStyle/>
              <a:p>
                <a:pPr algn="ctr">
                  <a:lnSpc>
                    <a:spcPts val="4480"/>
                  </a:lnSpc>
                </a:pPr>
              </a:p>
            </p:txBody>
          </p:sp>
        </p:grpSp>
        <p:sp>
          <p:nvSpPr>
            <p:cNvPr name="TextBox 12" id="12"/>
            <p:cNvSpPr txBox="true"/>
            <p:nvPr/>
          </p:nvSpPr>
          <p:spPr>
            <a:xfrm rot="0">
              <a:off x="997772" y="389678"/>
              <a:ext cx="4576498" cy="698077"/>
            </a:xfrm>
            <a:prstGeom prst="rect">
              <a:avLst/>
            </a:prstGeom>
          </p:spPr>
          <p:txBody>
            <a:bodyPr anchor="t" rtlCol="false" tIns="0" lIns="0" bIns="0" rIns="0">
              <a:spAutoFit/>
            </a:bodyPr>
            <a:lstStyle/>
            <a:p>
              <a:pPr algn="ctr">
                <a:lnSpc>
                  <a:spcPts val="4480"/>
                </a:lnSpc>
              </a:pPr>
              <a:r>
                <a:rPr lang="en-US" sz="3200">
                  <a:solidFill>
                    <a:srgbClr val="FFFFFF"/>
                  </a:solidFill>
                  <a:latin typeface="Open Sans Bold"/>
                </a:rPr>
                <a:t>decision-making</a:t>
              </a:r>
            </a:p>
          </p:txBody>
        </p:sp>
      </p:grpSp>
      <p:grpSp>
        <p:nvGrpSpPr>
          <p:cNvPr name="Group 13" id="13"/>
          <p:cNvGrpSpPr/>
          <p:nvPr/>
        </p:nvGrpSpPr>
        <p:grpSpPr>
          <a:xfrm rot="0">
            <a:off x="11492383" y="2442589"/>
            <a:ext cx="4929032" cy="1150937"/>
            <a:chOff x="0" y="0"/>
            <a:chExt cx="6572043" cy="1534582"/>
          </a:xfrm>
        </p:grpSpPr>
        <p:grpSp>
          <p:nvGrpSpPr>
            <p:cNvPr name="Group 14" id="14"/>
            <p:cNvGrpSpPr/>
            <p:nvPr/>
          </p:nvGrpSpPr>
          <p:grpSpPr>
            <a:xfrm rot="0">
              <a:off x="0" y="0"/>
              <a:ext cx="6572043" cy="1534582"/>
              <a:chOff x="0" y="0"/>
              <a:chExt cx="1298181" cy="303127"/>
            </a:xfrm>
          </p:grpSpPr>
          <p:sp>
            <p:nvSpPr>
              <p:cNvPr name="Freeform 15" id="15"/>
              <p:cNvSpPr/>
              <p:nvPr/>
            </p:nvSpPr>
            <p:spPr>
              <a:xfrm flipH="false" flipV="false" rot="0">
                <a:off x="0" y="0"/>
                <a:ext cx="1298181" cy="303127"/>
              </a:xfrm>
              <a:custGeom>
                <a:avLst/>
                <a:gdLst/>
                <a:ahLst/>
                <a:cxnLst/>
                <a:rect r="r" b="b" t="t" l="l"/>
                <a:pathLst>
                  <a:path h="303127" w="1298181">
                    <a:moveTo>
                      <a:pt x="12565" y="0"/>
                    </a:moveTo>
                    <a:lnTo>
                      <a:pt x="1285616" y="0"/>
                    </a:lnTo>
                    <a:cubicBezTo>
                      <a:pt x="1292556" y="0"/>
                      <a:pt x="1298181" y="5626"/>
                      <a:pt x="1298181" y="12565"/>
                    </a:cubicBezTo>
                    <a:lnTo>
                      <a:pt x="1298181" y="290562"/>
                    </a:lnTo>
                    <a:cubicBezTo>
                      <a:pt x="1298181" y="293895"/>
                      <a:pt x="1296858" y="297091"/>
                      <a:pt x="1294501" y="299447"/>
                    </a:cubicBezTo>
                    <a:cubicBezTo>
                      <a:pt x="1292145" y="301804"/>
                      <a:pt x="1288949" y="303127"/>
                      <a:pt x="1285616" y="303127"/>
                    </a:cubicBezTo>
                    <a:lnTo>
                      <a:pt x="12565" y="303127"/>
                    </a:lnTo>
                    <a:cubicBezTo>
                      <a:pt x="5626" y="303127"/>
                      <a:pt x="0" y="297502"/>
                      <a:pt x="0" y="290562"/>
                    </a:cubicBezTo>
                    <a:lnTo>
                      <a:pt x="0" y="12565"/>
                    </a:lnTo>
                    <a:cubicBezTo>
                      <a:pt x="0" y="5626"/>
                      <a:pt x="5626" y="0"/>
                      <a:pt x="12565" y="0"/>
                    </a:cubicBezTo>
                    <a:close/>
                  </a:path>
                </a:pathLst>
              </a:custGeom>
              <a:solidFill>
                <a:srgbClr val="000000"/>
              </a:solidFill>
              <a:ln w="76200" cap="sq">
                <a:solidFill>
                  <a:srgbClr val="FFF3E1"/>
                </a:solidFill>
                <a:prstDash val="solid"/>
                <a:miter/>
              </a:ln>
            </p:spPr>
          </p:sp>
          <p:sp>
            <p:nvSpPr>
              <p:cNvPr name="TextBox 16" id="16"/>
              <p:cNvSpPr txBox="true"/>
              <p:nvPr/>
            </p:nvSpPr>
            <p:spPr>
              <a:xfrm>
                <a:off x="0" y="-123825"/>
                <a:ext cx="1298181" cy="426952"/>
              </a:xfrm>
              <a:prstGeom prst="rect">
                <a:avLst/>
              </a:prstGeom>
            </p:spPr>
            <p:txBody>
              <a:bodyPr anchor="ctr" rtlCol="false" tIns="50800" lIns="50800" bIns="50800" rIns="50800"/>
              <a:lstStyle/>
              <a:p>
                <a:pPr algn="ctr">
                  <a:lnSpc>
                    <a:spcPts val="4480"/>
                  </a:lnSpc>
                </a:pPr>
              </a:p>
            </p:txBody>
          </p:sp>
        </p:grpSp>
        <p:sp>
          <p:nvSpPr>
            <p:cNvPr name="TextBox 17" id="17"/>
            <p:cNvSpPr txBox="true"/>
            <p:nvPr/>
          </p:nvSpPr>
          <p:spPr>
            <a:xfrm rot="0">
              <a:off x="997772" y="389678"/>
              <a:ext cx="4576498" cy="698077"/>
            </a:xfrm>
            <a:prstGeom prst="rect">
              <a:avLst/>
            </a:prstGeom>
          </p:spPr>
          <p:txBody>
            <a:bodyPr anchor="t" rtlCol="false" tIns="0" lIns="0" bIns="0" rIns="0">
              <a:spAutoFit/>
            </a:bodyPr>
            <a:lstStyle/>
            <a:p>
              <a:pPr algn="ctr">
                <a:lnSpc>
                  <a:spcPts val="4480"/>
                </a:lnSpc>
              </a:pPr>
              <a:r>
                <a:rPr lang="en-US" sz="3200">
                  <a:solidFill>
                    <a:srgbClr val="FFFFFF"/>
                  </a:solidFill>
                  <a:latin typeface="Open Sans Bold"/>
                </a:rPr>
                <a:t>Marketing</a:t>
              </a:r>
            </a:p>
          </p:txBody>
        </p:sp>
      </p:grpSp>
      <p:grpSp>
        <p:nvGrpSpPr>
          <p:cNvPr name="Group 18" id="18"/>
          <p:cNvGrpSpPr/>
          <p:nvPr/>
        </p:nvGrpSpPr>
        <p:grpSpPr>
          <a:xfrm rot="0">
            <a:off x="12409339" y="5143500"/>
            <a:ext cx="4929032" cy="1150937"/>
            <a:chOff x="0" y="0"/>
            <a:chExt cx="6572043" cy="1534582"/>
          </a:xfrm>
        </p:grpSpPr>
        <p:grpSp>
          <p:nvGrpSpPr>
            <p:cNvPr name="Group 19" id="19"/>
            <p:cNvGrpSpPr/>
            <p:nvPr/>
          </p:nvGrpSpPr>
          <p:grpSpPr>
            <a:xfrm rot="0">
              <a:off x="0" y="0"/>
              <a:ext cx="6572043" cy="1534582"/>
              <a:chOff x="0" y="0"/>
              <a:chExt cx="1298181" cy="303127"/>
            </a:xfrm>
          </p:grpSpPr>
          <p:sp>
            <p:nvSpPr>
              <p:cNvPr name="Freeform 20" id="20"/>
              <p:cNvSpPr/>
              <p:nvPr/>
            </p:nvSpPr>
            <p:spPr>
              <a:xfrm flipH="false" flipV="false" rot="0">
                <a:off x="0" y="0"/>
                <a:ext cx="1298181" cy="303127"/>
              </a:xfrm>
              <a:custGeom>
                <a:avLst/>
                <a:gdLst/>
                <a:ahLst/>
                <a:cxnLst/>
                <a:rect r="r" b="b" t="t" l="l"/>
                <a:pathLst>
                  <a:path h="303127" w="1298181">
                    <a:moveTo>
                      <a:pt x="12565" y="0"/>
                    </a:moveTo>
                    <a:lnTo>
                      <a:pt x="1285616" y="0"/>
                    </a:lnTo>
                    <a:cubicBezTo>
                      <a:pt x="1292556" y="0"/>
                      <a:pt x="1298181" y="5626"/>
                      <a:pt x="1298181" y="12565"/>
                    </a:cubicBezTo>
                    <a:lnTo>
                      <a:pt x="1298181" y="290562"/>
                    </a:lnTo>
                    <a:cubicBezTo>
                      <a:pt x="1298181" y="293895"/>
                      <a:pt x="1296858" y="297091"/>
                      <a:pt x="1294501" y="299447"/>
                    </a:cubicBezTo>
                    <a:cubicBezTo>
                      <a:pt x="1292145" y="301804"/>
                      <a:pt x="1288949" y="303127"/>
                      <a:pt x="1285616" y="303127"/>
                    </a:cubicBezTo>
                    <a:lnTo>
                      <a:pt x="12565" y="303127"/>
                    </a:lnTo>
                    <a:cubicBezTo>
                      <a:pt x="5626" y="303127"/>
                      <a:pt x="0" y="297502"/>
                      <a:pt x="0" y="290562"/>
                    </a:cubicBezTo>
                    <a:lnTo>
                      <a:pt x="0" y="12565"/>
                    </a:lnTo>
                    <a:cubicBezTo>
                      <a:pt x="0" y="5626"/>
                      <a:pt x="5626" y="0"/>
                      <a:pt x="12565" y="0"/>
                    </a:cubicBezTo>
                    <a:close/>
                  </a:path>
                </a:pathLst>
              </a:custGeom>
              <a:solidFill>
                <a:srgbClr val="000000"/>
              </a:solidFill>
              <a:ln w="76200" cap="sq">
                <a:solidFill>
                  <a:srgbClr val="D8CBB4"/>
                </a:solidFill>
                <a:prstDash val="solid"/>
                <a:miter/>
              </a:ln>
            </p:spPr>
          </p:sp>
          <p:sp>
            <p:nvSpPr>
              <p:cNvPr name="TextBox 21" id="21"/>
              <p:cNvSpPr txBox="true"/>
              <p:nvPr/>
            </p:nvSpPr>
            <p:spPr>
              <a:xfrm>
                <a:off x="0" y="-123825"/>
                <a:ext cx="1298181" cy="426952"/>
              </a:xfrm>
              <a:prstGeom prst="rect">
                <a:avLst/>
              </a:prstGeom>
            </p:spPr>
            <p:txBody>
              <a:bodyPr anchor="ctr" rtlCol="false" tIns="50800" lIns="50800" bIns="50800" rIns="50800"/>
              <a:lstStyle/>
              <a:p>
                <a:pPr algn="ctr">
                  <a:lnSpc>
                    <a:spcPts val="4480"/>
                  </a:lnSpc>
                </a:pPr>
              </a:p>
            </p:txBody>
          </p:sp>
        </p:grpSp>
        <p:sp>
          <p:nvSpPr>
            <p:cNvPr name="TextBox 22" id="22"/>
            <p:cNvSpPr txBox="true"/>
            <p:nvPr/>
          </p:nvSpPr>
          <p:spPr>
            <a:xfrm rot="0">
              <a:off x="997772" y="389678"/>
              <a:ext cx="4576498" cy="698077"/>
            </a:xfrm>
            <a:prstGeom prst="rect">
              <a:avLst/>
            </a:prstGeom>
          </p:spPr>
          <p:txBody>
            <a:bodyPr anchor="t" rtlCol="false" tIns="0" lIns="0" bIns="0" rIns="0">
              <a:spAutoFit/>
            </a:bodyPr>
            <a:lstStyle/>
            <a:p>
              <a:pPr algn="ctr">
                <a:lnSpc>
                  <a:spcPts val="4480"/>
                </a:lnSpc>
              </a:pPr>
              <a:r>
                <a:rPr lang="en-US" sz="3200">
                  <a:solidFill>
                    <a:srgbClr val="FFFFFF"/>
                  </a:solidFill>
                  <a:latin typeface="Open Sans Bold"/>
                </a:rPr>
                <a:t>business growth</a:t>
              </a:r>
            </a:p>
          </p:txBody>
        </p:sp>
      </p:grpSp>
      <p:grpSp>
        <p:nvGrpSpPr>
          <p:cNvPr name="Group 23" id="23"/>
          <p:cNvGrpSpPr/>
          <p:nvPr/>
        </p:nvGrpSpPr>
        <p:grpSpPr>
          <a:xfrm rot="0">
            <a:off x="809625" y="7791645"/>
            <a:ext cx="5008103" cy="1150937"/>
            <a:chOff x="0" y="0"/>
            <a:chExt cx="6677471" cy="1534582"/>
          </a:xfrm>
        </p:grpSpPr>
        <p:grpSp>
          <p:nvGrpSpPr>
            <p:cNvPr name="Group 24" id="24"/>
            <p:cNvGrpSpPr/>
            <p:nvPr/>
          </p:nvGrpSpPr>
          <p:grpSpPr>
            <a:xfrm rot="0">
              <a:off x="105428" y="0"/>
              <a:ext cx="6572043" cy="1534582"/>
              <a:chOff x="0" y="0"/>
              <a:chExt cx="1298181" cy="303127"/>
            </a:xfrm>
          </p:grpSpPr>
          <p:sp>
            <p:nvSpPr>
              <p:cNvPr name="Freeform 25" id="25"/>
              <p:cNvSpPr/>
              <p:nvPr/>
            </p:nvSpPr>
            <p:spPr>
              <a:xfrm flipH="false" flipV="false" rot="0">
                <a:off x="0" y="0"/>
                <a:ext cx="1298181" cy="303127"/>
              </a:xfrm>
              <a:custGeom>
                <a:avLst/>
                <a:gdLst/>
                <a:ahLst/>
                <a:cxnLst/>
                <a:rect r="r" b="b" t="t" l="l"/>
                <a:pathLst>
                  <a:path h="303127" w="1298181">
                    <a:moveTo>
                      <a:pt x="12565" y="0"/>
                    </a:moveTo>
                    <a:lnTo>
                      <a:pt x="1285616" y="0"/>
                    </a:lnTo>
                    <a:cubicBezTo>
                      <a:pt x="1292556" y="0"/>
                      <a:pt x="1298181" y="5626"/>
                      <a:pt x="1298181" y="12565"/>
                    </a:cubicBezTo>
                    <a:lnTo>
                      <a:pt x="1298181" y="290562"/>
                    </a:lnTo>
                    <a:cubicBezTo>
                      <a:pt x="1298181" y="293895"/>
                      <a:pt x="1296858" y="297091"/>
                      <a:pt x="1294501" y="299447"/>
                    </a:cubicBezTo>
                    <a:cubicBezTo>
                      <a:pt x="1292145" y="301804"/>
                      <a:pt x="1288949" y="303127"/>
                      <a:pt x="1285616" y="303127"/>
                    </a:cubicBezTo>
                    <a:lnTo>
                      <a:pt x="12565" y="303127"/>
                    </a:lnTo>
                    <a:cubicBezTo>
                      <a:pt x="5626" y="303127"/>
                      <a:pt x="0" y="297502"/>
                      <a:pt x="0" y="290562"/>
                    </a:cubicBezTo>
                    <a:lnTo>
                      <a:pt x="0" y="12565"/>
                    </a:lnTo>
                    <a:cubicBezTo>
                      <a:pt x="0" y="5626"/>
                      <a:pt x="5626" y="0"/>
                      <a:pt x="12565" y="0"/>
                    </a:cubicBezTo>
                    <a:close/>
                  </a:path>
                </a:pathLst>
              </a:custGeom>
              <a:solidFill>
                <a:srgbClr val="000000"/>
              </a:solidFill>
              <a:ln w="76200" cap="sq">
                <a:solidFill>
                  <a:srgbClr val="AF9876"/>
                </a:solidFill>
                <a:prstDash val="solid"/>
                <a:miter/>
              </a:ln>
            </p:spPr>
          </p:sp>
          <p:sp>
            <p:nvSpPr>
              <p:cNvPr name="TextBox 26" id="26"/>
              <p:cNvSpPr txBox="true"/>
              <p:nvPr/>
            </p:nvSpPr>
            <p:spPr>
              <a:xfrm>
                <a:off x="0" y="-123825"/>
                <a:ext cx="1298181" cy="426952"/>
              </a:xfrm>
              <a:prstGeom prst="rect">
                <a:avLst/>
              </a:prstGeom>
            </p:spPr>
            <p:txBody>
              <a:bodyPr anchor="ctr" rtlCol="false" tIns="50800" lIns="50800" bIns="50800" rIns="50800"/>
              <a:lstStyle/>
              <a:p>
                <a:pPr algn="ctr">
                  <a:lnSpc>
                    <a:spcPts val="4480"/>
                  </a:lnSpc>
                </a:pPr>
              </a:p>
            </p:txBody>
          </p:sp>
        </p:grpSp>
        <p:sp>
          <p:nvSpPr>
            <p:cNvPr name="TextBox 27" id="27"/>
            <p:cNvSpPr txBox="true"/>
            <p:nvPr/>
          </p:nvSpPr>
          <p:spPr>
            <a:xfrm rot="0">
              <a:off x="0" y="389678"/>
              <a:ext cx="6597443" cy="698077"/>
            </a:xfrm>
            <a:prstGeom prst="rect">
              <a:avLst/>
            </a:prstGeom>
          </p:spPr>
          <p:txBody>
            <a:bodyPr anchor="t" rtlCol="false" tIns="0" lIns="0" bIns="0" rIns="0">
              <a:spAutoFit/>
            </a:bodyPr>
            <a:lstStyle/>
            <a:p>
              <a:pPr algn="ctr">
                <a:lnSpc>
                  <a:spcPts val="4480"/>
                </a:lnSpc>
              </a:pPr>
              <a:r>
                <a:rPr lang="en-US" sz="3200">
                  <a:solidFill>
                    <a:srgbClr val="FFFFFF"/>
                  </a:solidFill>
                  <a:latin typeface="Open Sans Bold"/>
                </a:rPr>
                <a:t>Product Development</a:t>
              </a:r>
            </a:p>
          </p:txBody>
        </p:sp>
      </p:grpSp>
      <p:grpSp>
        <p:nvGrpSpPr>
          <p:cNvPr name="Group 28" id="28"/>
          <p:cNvGrpSpPr/>
          <p:nvPr/>
        </p:nvGrpSpPr>
        <p:grpSpPr>
          <a:xfrm rot="0">
            <a:off x="11492383" y="7791645"/>
            <a:ext cx="5008103" cy="1150937"/>
            <a:chOff x="0" y="0"/>
            <a:chExt cx="6677471" cy="1534582"/>
          </a:xfrm>
        </p:grpSpPr>
        <p:grpSp>
          <p:nvGrpSpPr>
            <p:cNvPr name="Group 29" id="29"/>
            <p:cNvGrpSpPr/>
            <p:nvPr/>
          </p:nvGrpSpPr>
          <p:grpSpPr>
            <a:xfrm rot="0">
              <a:off x="105428" y="0"/>
              <a:ext cx="6572043" cy="1534582"/>
              <a:chOff x="0" y="0"/>
              <a:chExt cx="1298181" cy="303127"/>
            </a:xfrm>
          </p:grpSpPr>
          <p:sp>
            <p:nvSpPr>
              <p:cNvPr name="Freeform 30" id="30"/>
              <p:cNvSpPr/>
              <p:nvPr/>
            </p:nvSpPr>
            <p:spPr>
              <a:xfrm flipH="false" flipV="false" rot="0">
                <a:off x="0" y="0"/>
                <a:ext cx="1298181" cy="303127"/>
              </a:xfrm>
              <a:custGeom>
                <a:avLst/>
                <a:gdLst/>
                <a:ahLst/>
                <a:cxnLst/>
                <a:rect r="r" b="b" t="t" l="l"/>
                <a:pathLst>
                  <a:path h="303127" w="1298181">
                    <a:moveTo>
                      <a:pt x="12565" y="0"/>
                    </a:moveTo>
                    <a:lnTo>
                      <a:pt x="1285616" y="0"/>
                    </a:lnTo>
                    <a:cubicBezTo>
                      <a:pt x="1292556" y="0"/>
                      <a:pt x="1298181" y="5626"/>
                      <a:pt x="1298181" y="12565"/>
                    </a:cubicBezTo>
                    <a:lnTo>
                      <a:pt x="1298181" y="290562"/>
                    </a:lnTo>
                    <a:cubicBezTo>
                      <a:pt x="1298181" y="293895"/>
                      <a:pt x="1296858" y="297091"/>
                      <a:pt x="1294501" y="299447"/>
                    </a:cubicBezTo>
                    <a:cubicBezTo>
                      <a:pt x="1292145" y="301804"/>
                      <a:pt x="1288949" y="303127"/>
                      <a:pt x="1285616" y="303127"/>
                    </a:cubicBezTo>
                    <a:lnTo>
                      <a:pt x="12565" y="303127"/>
                    </a:lnTo>
                    <a:cubicBezTo>
                      <a:pt x="5626" y="303127"/>
                      <a:pt x="0" y="297502"/>
                      <a:pt x="0" y="290562"/>
                    </a:cubicBezTo>
                    <a:lnTo>
                      <a:pt x="0" y="12565"/>
                    </a:lnTo>
                    <a:cubicBezTo>
                      <a:pt x="0" y="5626"/>
                      <a:pt x="5626" y="0"/>
                      <a:pt x="12565" y="0"/>
                    </a:cubicBezTo>
                    <a:close/>
                  </a:path>
                </a:pathLst>
              </a:custGeom>
              <a:solidFill>
                <a:srgbClr val="000000"/>
              </a:solidFill>
              <a:ln w="76200" cap="sq">
                <a:solidFill>
                  <a:srgbClr val="AF9876"/>
                </a:solidFill>
                <a:prstDash val="solid"/>
                <a:miter/>
              </a:ln>
            </p:spPr>
          </p:sp>
          <p:sp>
            <p:nvSpPr>
              <p:cNvPr name="TextBox 31" id="31"/>
              <p:cNvSpPr txBox="true"/>
              <p:nvPr/>
            </p:nvSpPr>
            <p:spPr>
              <a:xfrm>
                <a:off x="0" y="-123825"/>
                <a:ext cx="1298181" cy="426952"/>
              </a:xfrm>
              <a:prstGeom prst="rect">
                <a:avLst/>
              </a:prstGeom>
            </p:spPr>
            <p:txBody>
              <a:bodyPr anchor="ctr" rtlCol="false" tIns="50800" lIns="50800" bIns="50800" rIns="50800"/>
              <a:lstStyle/>
              <a:p>
                <a:pPr algn="ctr">
                  <a:lnSpc>
                    <a:spcPts val="4480"/>
                  </a:lnSpc>
                </a:pPr>
              </a:p>
            </p:txBody>
          </p:sp>
        </p:grpSp>
        <p:sp>
          <p:nvSpPr>
            <p:cNvPr name="TextBox 32" id="32"/>
            <p:cNvSpPr txBox="true"/>
            <p:nvPr/>
          </p:nvSpPr>
          <p:spPr>
            <a:xfrm rot="0">
              <a:off x="0" y="389678"/>
              <a:ext cx="6597443" cy="698077"/>
            </a:xfrm>
            <a:prstGeom prst="rect">
              <a:avLst/>
            </a:prstGeom>
          </p:spPr>
          <p:txBody>
            <a:bodyPr anchor="t" rtlCol="false" tIns="0" lIns="0" bIns="0" rIns="0">
              <a:spAutoFit/>
            </a:bodyPr>
            <a:lstStyle/>
            <a:p>
              <a:pPr algn="ctr">
                <a:lnSpc>
                  <a:spcPts val="4480"/>
                </a:lnSpc>
              </a:pPr>
              <a:r>
                <a:rPr lang="en-US" sz="3200">
                  <a:solidFill>
                    <a:srgbClr val="FFFFFF"/>
                  </a:solidFill>
                  <a:latin typeface="Open Sans Bold"/>
                </a:rPr>
                <a:t>Brand Monitoring</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8070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637573" cy="10287000"/>
          </a:xfrm>
          <a:custGeom>
            <a:avLst/>
            <a:gdLst/>
            <a:ahLst/>
            <a:cxnLst/>
            <a:rect r="r" b="b" t="t" l="l"/>
            <a:pathLst>
              <a:path h="10287000" w="18637573">
                <a:moveTo>
                  <a:pt x="0" y="0"/>
                </a:moveTo>
                <a:lnTo>
                  <a:pt x="18637573" y="0"/>
                </a:lnTo>
                <a:lnTo>
                  <a:pt x="18637573" y="10287000"/>
                </a:lnTo>
                <a:lnTo>
                  <a:pt x="0" y="10287000"/>
                </a:lnTo>
                <a:lnTo>
                  <a:pt x="0" y="0"/>
                </a:lnTo>
                <a:close/>
              </a:path>
            </a:pathLst>
          </a:custGeom>
          <a:blipFill>
            <a:blip r:embed="rId2">
              <a:alphaModFix amt="40000"/>
            </a:blip>
            <a:stretch>
              <a:fillRect l="-17751" t="0" r="-15253" b="0"/>
            </a:stretch>
          </a:blipFill>
        </p:spPr>
      </p:sp>
      <p:sp>
        <p:nvSpPr>
          <p:cNvPr name="TextBox 3" id="3"/>
          <p:cNvSpPr txBox="true"/>
          <p:nvPr/>
        </p:nvSpPr>
        <p:spPr>
          <a:xfrm rot="0">
            <a:off x="3654903" y="4410392"/>
            <a:ext cx="10108567" cy="1218565"/>
          </a:xfrm>
          <a:prstGeom prst="rect">
            <a:avLst/>
          </a:prstGeom>
        </p:spPr>
        <p:txBody>
          <a:bodyPr anchor="t" rtlCol="false" tIns="0" lIns="0" bIns="0" rIns="0">
            <a:spAutoFit/>
          </a:bodyPr>
          <a:lstStyle/>
          <a:p>
            <a:pPr algn="ctr">
              <a:lnSpc>
                <a:spcPts val="8959"/>
              </a:lnSpc>
              <a:spcBef>
                <a:spcPct val="0"/>
              </a:spcBef>
            </a:pPr>
            <a:r>
              <a:rPr lang="en-US" sz="6399">
                <a:solidFill>
                  <a:srgbClr val="D8CBB4"/>
                </a:solidFill>
                <a:latin typeface="Times New Roman Bold"/>
              </a:rPr>
              <a:t>FUTURE PLAN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8070C"/>
        </a:solidFill>
      </p:bgPr>
    </p:bg>
    <p:spTree>
      <p:nvGrpSpPr>
        <p:cNvPr id="1" name=""/>
        <p:cNvGrpSpPr/>
        <p:nvPr/>
      </p:nvGrpSpPr>
      <p:grpSpPr>
        <a:xfrm>
          <a:off x="0" y="0"/>
          <a:ext cx="0" cy="0"/>
          <a:chOff x="0" y="0"/>
          <a:chExt cx="0" cy="0"/>
        </a:xfrm>
      </p:grpSpPr>
      <p:sp>
        <p:nvSpPr>
          <p:cNvPr name="Freeform 2" id="2"/>
          <p:cNvSpPr/>
          <p:nvPr/>
        </p:nvSpPr>
        <p:spPr>
          <a:xfrm flipH="false" flipV="false" rot="0">
            <a:off x="-495300" y="3238560"/>
            <a:ext cx="10276648" cy="3809879"/>
          </a:xfrm>
          <a:custGeom>
            <a:avLst/>
            <a:gdLst/>
            <a:ahLst/>
            <a:cxnLst/>
            <a:rect r="r" b="b" t="t" l="l"/>
            <a:pathLst>
              <a:path h="3809879" w="10276648">
                <a:moveTo>
                  <a:pt x="0" y="0"/>
                </a:moveTo>
                <a:lnTo>
                  <a:pt x="10276648" y="0"/>
                </a:lnTo>
                <a:lnTo>
                  <a:pt x="10276648" y="3809880"/>
                </a:lnTo>
                <a:lnTo>
                  <a:pt x="0" y="3809880"/>
                </a:lnTo>
                <a:lnTo>
                  <a:pt x="0" y="0"/>
                </a:lnTo>
                <a:close/>
              </a:path>
            </a:pathLst>
          </a:custGeom>
          <a:blipFill>
            <a:blip r:embed="rId2"/>
            <a:stretch>
              <a:fillRect l="0" t="0" r="0" b="0"/>
            </a:stretch>
          </a:blipFill>
        </p:spPr>
      </p:sp>
      <p:sp>
        <p:nvSpPr>
          <p:cNvPr name="Freeform 3" id="3"/>
          <p:cNvSpPr/>
          <p:nvPr/>
        </p:nvSpPr>
        <p:spPr>
          <a:xfrm flipH="false" flipV="false" rot="0">
            <a:off x="8256500" y="-659453"/>
            <a:ext cx="10031500" cy="10946453"/>
          </a:xfrm>
          <a:custGeom>
            <a:avLst/>
            <a:gdLst/>
            <a:ahLst/>
            <a:cxnLst/>
            <a:rect r="r" b="b" t="t" l="l"/>
            <a:pathLst>
              <a:path h="10946453" w="10031500">
                <a:moveTo>
                  <a:pt x="0" y="0"/>
                </a:moveTo>
                <a:lnTo>
                  <a:pt x="10031500" y="0"/>
                </a:lnTo>
                <a:lnTo>
                  <a:pt x="10031500" y="10946453"/>
                </a:lnTo>
                <a:lnTo>
                  <a:pt x="0" y="10946453"/>
                </a:lnTo>
                <a:lnTo>
                  <a:pt x="0" y="0"/>
                </a:lnTo>
                <a:close/>
              </a:path>
            </a:pathLst>
          </a:custGeom>
          <a:blipFill>
            <a:blip r:embed="rId3">
              <a:alphaModFix amt="38000"/>
            </a:blip>
            <a:stretch>
              <a:fillRect l="-44373" t="0" r="-26522"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795383" y="3670137"/>
            <a:ext cx="11084169" cy="7133041"/>
          </a:xfrm>
          <a:custGeom>
            <a:avLst/>
            <a:gdLst/>
            <a:ahLst/>
            <a:cxnLst/>
            <a:rect r="r" b="b" t="t" l="l"/>
            <a:pathLst>
              <a:path h="7133041" w="11084169">
                <a:moveTo>
                  <a:pt x="0" y="0"/>
                </a:moveTo>
                <a:lnTo>
                  <a:pt x="11084169" y="0"/>
                </a:lnTo>
                <a:lnTo>
                  <a:pt x="11084169" y="7133041"/>
                </a:lnTo>
                <a:lnTo>
                  <a:pt x="0" y="7133041"/>
                </a:lnTo>
                <a:lnTo>
                  <a:pt x="0" y="0"/>
                </a:lnTo>
                <a:close/>
              </a:path>
            </a:pathLst>
          </a:custGeom>
          <a:blipFill>
            <a:blip r:embed="rId2">
              <a:alphaModFix amt="48000"/>
            </a:blip>
            <a:stretch>
              <a:fillRect l="0" t="-1602" r="0" b="0"/>
            </a:stretch>
          </a:blipFill>
        </p:spPr>
      </p:sp>
      <p:sp>
        <p:nvSpPr>
          <p:cNvPr name="TextBox 3" id="3"/>
          <p:cNvSpPr txBox="true"/>
          <p:nvPr/>
        </p:nvSpPr>
        <p:spPr>
          <a:xfrm rot="0">
            <a:off x="4822617" y="1077075"/>
            <a:ext cx="8642766" cy="2118360"/>
          </a:xfrm>
          <a:prstGeom prst="rect">
            <a:avLst/>
          </a:prstGeom>
        </p:spPr>
        <p:txBody>
          <a:bodyPr anchor="t" rtlCol="false" tIns="0" lIns="0" bIns="0" rIns="0">
            <a:spAutoFit/>
          </a:bodyPr>
          <a:lstStyle/>
          <a:p>
            <a:pPr algn="ctr">
              <a:lnSpc>
                <a:spcPts val="15539"/>
              </a:lnSpc>
            </a:pPr>
            <a:r>
              <a:rPr lang="en-US" sz="11100">
                <a:solidFill>
                  <a:srgbClr val="AF9876"/>
                </a:solidFill>
                <a:latin typeface="Times New Roman Bold"/>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8070C"/>
        </a:solidFill>
      </p:bgPr>
    </p:bg>
    <p:spTree>
      <p:nvGrpSpPr>
        <p:cNvPr id="1" name=""/>
        <p:cNvGrpSpPr/>
        <p:nvPr/>
      </p:nvGrpSpPr>
      <p:grpSpPr>
        <a:xfrm>
          <a:off x="0" y="0"/>
          <a:ext cx="0" cy="0"/>
          <a:chOff x="0" y="0"/>
          <a:chExt cx="0" cy="0"/>
        </a:xfrm>
      </p:grpSpPr>
      <p:sp>
        <p:nvSpPr>
          <p:cNvPr name="Freeform 2" id="2"/>
          <p:cNvSpPr/>
          <p:nvPr/>
        </p:nvSpPr>
        <p:spPr>
          <a:xfrm flipH="false" flipV="false" rot="0">
            <a:off x="10871606" y="-40922"/>
            <a:ext cx="7805227" cy="10701029"/>
          </a:xfrm>
          <a:custGeom>
            <a:avLst/>
            <a:gdLst/>
            <a:ahLst/>
            <a:cxnLst/>
            <a:rect r="r" b="b" t="t" l="l"/>
            <a:pathLst>
              <a:path h="10701029" w="7805227">
                <a:moveTo>
                  <a:pt x="0" y="0"/>
                </a:moveTo>
                <a:lnTo>
                  <a:pt x="7805226" y="0"/>
                </a:lnTo>
                <a:lnTo>
                  <a:pt x="7805226" y="10701029"/>
                </a:lnTo>
                <a:lnTo>
                  <a:pt x="0" y="10701029"/>
                </a:lnTo>
                <a:lnTo>
                  <a:pt x="0" y="0"/>
                </a:lnTo>
                <a:close/>
              </a:path>
            </a:pathLst>
          </a:custGeom>
          <a:blipFill>
            <a:blip r:embed="rId2">
              <a:alphaModFix amt="28000"/>
            </a:blip>
            <a:stretch>
              <a:fillRect l="-15631" t="0" r="-21469" b="0"/>
            </a:stretch>
          </a:blipFill>
        </p:spPr>
      </p:sp>
      <p:sp>
        <p:nvSpPr>
          <p:cNvPr name="Freeform 3" id="3"/>
          <p:cNvSpPr/>
          <p:nvPr/>
        </p:nvSpPr>
        <p:spPr>
          <a:xfrm flipH="false" flipV="false" rot="0">
            <a:off x="1865897" y="5527722"/>
            <a:ext cx="2815068" cy="2815068"/>
          </a:xfrm>
          <a:custGeom>
            <a:avLst/>
            <a:gdLst/>
            <a:ahLst/>
            <a:cxnLst/>
            <a:rect r="r" b="b" t="t" l="l"/>
            <a:pathLst>
              <a:path h="2815068" w="2815068">
                <a:moveTo>
                  <a:pt x="0" y="0"/>
                </a:moveTo>
                <a:lnTo>
                  <a:pt x="2815068" y="0"/>
                </a:lnTo>
                <a:lnTo>
                  <a:pt x="2815068" y="2815068"/>
                </a:lnTo>
                <a:lnTo>
                  <a:pt x="0" y="2815068"/>
                </a:lnTo>
                <a:lnTo>
                  <a:pt x="0" y="0"/>
                </a:lnTo>
                <a:close/>
              </a:path>
            </a:pathLst>
          </a:custGeom>
          <a:blipFill>
            <a:blip r:embed="rId3"/>
            <a:stretch>
              <a:fillRect l="0" t="0" r="0" b="0"/>
            </a:stretch>
          </a:blipFill>
        </p:spPr>
      </p:sp>
      <p:sp>
        <p:nvSpPr>
          <p:cNvPr name="Freeform 4" id="4"/>
          <p:cNvSpPr/>
          <p:nvPr/>
        </p:nvSpPr>
        <p:spPr>
          <a:xfrm flipH="false" flipV="false" rot="0">
            <a:off x="6293459" y="5492249"/>
            <a:ext cx="2850541" cy="2850541"/>
          </a:xfrm>
          <a:custGeom>
            <a:avLst/>
            <a:gdLst/>
            <a:ahLst/>
            <a:cxnLst/>
            <a:rect r="r" b="b" t="t" l="l"/>
            <a:pathLst>
              <a:path h="2850541" w="2850541">
                <a:moveTo>
                  <a:pt x="0" y="0"/>
                </a:moveTo>
                <a:lnTo>
                  <a:pt x="2850541" y="0"/>
                </a:lnTo>
                <a:lnTo>
                  <a:pt x="2850541" y="2850541"/>
                </a:lnTo>
                <a:lnTo>
                  <a:pt x="0" y="2850541"/>
                </a:lnTo>
                <a:lnTo>
                  <a:pt x="0" y="0"/>
                </a:lnTo>
                <a:close/>
              </a:path>
            </a:pathLst>
          </a:custGeom>
          <a:blipFill>
            <a:blip r:embed="rId4"/>
            <a:stretch>
              <a:fillRect l="0" t="0" r="0" b="0"/>
            </a:stretch>
          </a:blipFill>
        </p:spPr>
      </p:sp>
      <p:sp>
        <p:nvSpPr>
          <p:cNvPr name="TextBox 5" id="5"/>
          <p:cNvSpPr txBox="true"/>
          <p:nvPr/>
        </p:nvSpPr>
        <p:spPr>
          <a:xfrm rot="0">
            <a:off x="408293" y="676275"/>
            <a:ext cx="9974301" cy="1747519"/>
          </a:xfrm>
          <a:prstGeom prst="rect">
            <a:avLst/>
          </a:prstGeom>
        </p:spPr>
        <p:txBody>
          <a:bodyPr anchor="t" rtlCol="false" tIns="0" lIns="0" bIns="0" rIns="0">
            <a:spAutoFit/>
          </a:bodyPr>
          <a:lstStyle/>
          <a:p>
            <a:pPr algn="ctr">
              <a:lnSpc>
                <a:spcPts val="12880"/>
              </a:lnSpc>
            </a:pPr>
            <a:r>
              <a:rPr lang="en-US" sz="9200">
                <a:solidFill>
                  <a:srgbClr val="927A62"/>
                </a:solidFill>
                <a:latin typeface="Times New Roman Bold"/>
              </a:rPr>
              <a:t>Team Members</a:t>
            </a:r>
          </a:p>
        </p:txBody>
      </p:sp>
      <p:sp>
        <p:nvSpPr>
          <p:cNvPr name="TextBox 6" id="6"/>
          <p:cNvSpPr txBox="true"/>
          <p:nvPr/>
        </p:nvSpPr>
        <p:spPr>
          <a:xfrm rot="0">
            <a:off x="1680375" y="3335876"/>
            <a:ext cx="3186112" cy="782146"/>
          </a:xfrm>
          <a:prstGeom prst="rect">
            <a:avLst/>
          </a:prstGeom>
        </p:spPr>
        <p:txBody>
          <a:bodyPr anchor="t" rtlCol="false" tIns="0" lIns="0" bIns="0" rIns="0">
            <a:spAutoFit/>
          </a:bodyPr>
          <a:lstStyle/>
          <a:p>
            <a:pPr algn="ctr">
              <a:lnSpc>
                <a:spcPts val="5714"/>
              </a:lnSpc>
            </a:pPr>
            <a:r>
              <a:rPr lang="en-US" sz="4081">
                <a:solidFill>
                  <a:srgbClr val="AF9876"/>
                </a:solidFill>
                <a:latin typeface="Times New Roman"/>
              </a:rPr>
              <a:t>Maha Alrooqi</a:t>
            </a:r>
          </a:p>
        </p:txBody>
      </p:sp>
      <p:sp>
        <p:nvSpPr>
          <p:cNvPr name="TextBox 7" id="7"/>
          <p:cNvSpPr txBox="true"/>
          <p:nvPr/>
        </p:nvSpPr>
        <p:spPr>
          <a:xfrm rot="0">
            <a:off x="6482953" y="3326351"/>
            <a:ext cx="2661047" cy="791931"/>
          </a:xfrm>
          <a:prstGeom prst="rect">
            <a:avLst/>
          </a:prstGeom>
        </p:spPr>
        <p:txBody>
          <a:bodyPr anchor="t" rtlCol="false" tIns="0" lIns="0" bIns="0" rIns="0">
            <a:spAutoFit/>
          </a:bodyPr>
          <a:lstStyle/>
          <a:p>
            <a:pPr algn="ctr">
              <a:lnSpc>
                <a:spcPts val="5700"/>
              </a:lnSpc>
            </a:pPr>
            <a:r>
              <a:rPr lang="en-US" sz="4071">
                <a:solidFill>
                  <a:srgbClr val="AF9876"/>
                </a:solidFill>
                <a:latin typeface="Times New Roman"/>
              </a:rPr>
              <a:t>Hibah Sindi</a:t>
            </a:r>
          </a:p>
        </p:txBody>
      </p:sp>
      <p:sp>
        <p:nvSpPr>
          <p:cNvPr name="TextBox 8" id="8"/>
          <p:cNvSpPr txBox="true"/>
          <p:nvPr/>
        </p:nvSpPr>
        <p:spPr>
          <a:xfrm rot="0">
            <a:off x="1865897" y="4201360"/>
            <a:ext cx="2682202" cy="604520"/>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Times New Roman"/>
              </a:rPr>
              <a:t>Data Analyst</a:t>
            </a:r>
          </a:p>
        </p:txBody>
      </p:sp>
      <p:sp>
        <p:nvSpPr>
          <p:cNvPr name="TextBox 9" id="9"/>
          <p:cNvSpPr txBox="true"/>
          <p:nvPr/>
        </p:nvSpPr>
        <p:spPr>
          <a:xfrm rot="0">
            <a:off x="5986601" y="4201360"/>
            <a:ext cx="3558502" cy="604520"/>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Times New Roman"/>
              </a:rPr>
              <a:t>ML Engineer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8070C"/>
        </a:solidFill>
      </p:bgPr>
    </p:bg>
    <p:spTree>
      <p:nvGrpSpPr>
        <p:cNvPr id="1" name=""/>
        <p:cNvGrpSpPr/>
        <p:nvPr/>
      </p:nvGrpSpPr>
      <p:grpSpPr>
        <a:xfrm>
          <a:off x="0" y="0"/>
          <a:ext cx="0" cy="0"/>
          <a:chOff x="0" y="0"/>
          <a:chExt cx="0" cy="0"/>
        </a:xfrm>
      </p:grpSpPr>
      <p:grpSp>
        <p:nvGrpSpPr>
          <p:cNvPr name="Group 2" id="2"/>
          <p:cNvGrpSpPr/>
          <p:nvPr/>
        </p:nvGrpSpPr>
        <p:grpSpPr>
          <a:xfrm rot="0">
            <a:off x="217871" y="0"/>
            <a:ext cx="8461772" cy="9608553"/>
            <a:chOff x="0" y="0"/>
            <a:chExt cx="11282363" cy="12811405"/>
          </a:xfrm>
        </p:grpSpPr>
        <p:sp>
          <p:nvSpPr>
            <p:cNvPr name="Freeform 3" id="3"/>
            <p:cNvSpPr/>
            <p:nvPr/>
          </p:nvSpPr>
          <p:spPr>
            <a:xfrm flipH="false" flipV="false" rot="0">
              <a:off x="0" y="0"/>
              <a:ext cx="11070712" cy="12470204"/>
            </a:xfrm>
            <a:custGeom>
              <a:avLst/>
              <a:gdLst/>
              <a:ahLst/>
              <a:cxnLst/>
              <a:rect r="r" b="b" t="t" l="l"/>
              <a:pathLst>
                <a:path h="12470204" w="11070712">
                  <a:moveTo>
                    <a:pt x="0" y="0"/>
                  </a:moveTo>
                  <a:lnTo>
                    <a:pt x="11070712" y="0"/>
                  </a:lnTo>
                  <a:lnTo>
                    <a:pt x="11070712" y="12470204"/>
                  </a:lnTo>
                  <a:lnTo>
                    <a:pt x="0" y="12470204"/>
                  </a:lnTo>
                  <a:lnTo>
                    <a:pt x="0" y="0"/>
                  </a:lnTo>
                  <a:close/>
                </a:path>
              </a:pathLst>
            </a:custGeom>
            <a:blipFill>
              <a:blip r:embed="rId2"/>
              <a:stretch>
                <a:fillRect l="-6320" t="0" r="-6320" b="0"/>
              </a:stretch>
            </a:blipFill>
          </p:spPr>
        </p:sp>
        <p:grpSp>
          <p:nvGrpSpPr>
            <p:cNvPr name="Group 4" id="4"/>
            <p:cNvGrpSpPr/>
            <p:nvPr/>
          </p:nvGrpSpPr>
          <p:grpSpPr>
            <a:xfrm rot="0">
              <a:off x="9380465" y="10327880"/>
              <a:ext cx="1901898" cy="2483525"/>
              <a:chOff x="0" y="0"/>
              <a:chExt cx="289766" cy="378380"/>
            </a:xfrm>
          </p:grpSpPr>
          <p:sp>
            <p:nvSpPr>
              <p:cNvPr name="Freeform 5" id="5"/>
              <p:cNvSpPr/>
              <p:nvPr/>
            </p:nvSpPr>
            <p:spPr>
              <a:xfrm flipH="false" flipV="false" rot="0">
                <a:off x="0" y="0"/>
                <a:ext cx="289766" cy="378380"/>
              </a:xfrm>
              <a:custGeom>
                <a:avLst/>
                <a:gdLst/>
                <a:ahLst/>
                <a:cxnLst/>
                <a:rect r="r" b="b" t="t" l="l"/>
                <a:pathLst>
                  <a:path h="378380" w="289766">
                    <a:moveTo>
                      <a:pt x="0" y="0"/>
                    </a:moveTo>
                    <a:lnTo>
                      <a:pt x="289766" y="0"/>
                    </a:lnTo>
                    <a:lnTo>
                      <a:pt x="289766" y="378380"/>
                    </a:lnTo>
                    <a:lnTo>
                      <a:pt x="0" y="378380"/>
                    </a:lnTo>
                    <a:close/>
                  </a:path>
                </a:pathLst>
              </a:custGeom>
              <a:solidFill>
                <a:srgbClr val="000000"/>
              </a:solidFill>
            </p:spPr>
          </p:sp>
          <p:sp>
            <p:nvSpPr>
              <p:cNvPr name="TextBox 6" id="6"/>
              <p:cNvSpPr txBox="true"/>
              <p:nvPr/>
            </p:nvSpPr>
            <p:spPr>
              <a:xfrm>
                <a:off x="0" y="-95250"/>
                <a:ext cx="289766" cy="473630"/>
              </a:xfrm>
              <a:prstGeom prst="rect">
                <a:avLst/>
              </a:prstGeom>
            </p:spPr>
            <p:txBody>
              <a:bodyPr anchor="ctr" rtlCol="false" tIns="50800" lIns="50800" bIns="50800" rIns="50800"/>
              <a:lstStyle/>
              <a:p>
                <a:pPr algn="ctr">
                  <a:lnSpc>
                    <a:spcPts val="3220"/>
                  </a:lnSpc>
                </a:pPr>
              </a:p>
            </p:txBody>
          </p:sp>
        </p:grpSp>
      </p:grpSp>
      <p:sp>
        <p:nvSpPr>
          <p:cNvPr name="Freeform 7" id="7"/>
          <p:cNvSpPr/>
          <p:nvPr/>
        </p:nvSpPr>
        <p:spPr>
          <a:xfrm flipH="false" flipV="false" rot="0">
            <a:off x="13569903" y="4804277"/>
            <a:ext cx="6392858" cy="5330065"/>
          </a:xfrm>
          <a:custGeom>
            <a:avLst/>
            <a:gdLst/>
            <a:ahLst/>
            <a:cxnLst/>
            <a:rect r="r" b="b" t="t" l="l"/>
            <a:pathLst>
              <a:path h="5330065" w="6392858">
                <a:moveTo>
                  <a:pt x="0" y="0"/>
                </a:moveTo>
                <a:lnTo>
                  <a:pt x="6392858" y="0"/>
                </a:lnTo>
                <a:lnTo>
                  <a:pt x="6392858" y="5330065"/>
                </a:lnTo>
                <a:lnTo>
                  <a:pt x="0" y="5330065"/>
                </a:lnTo>
                <a:lnTo>
                  <a:pt x="0" y="0"/>
                </a:lnTo>
                <a:close/>
              </a:path>
            </a:pathLst>
          </a:custGeom>
          <a:blipFill>
            <a:blip r:embed="rId3"/>
            <a:stretch>
              <a:fillRect l="0" t="0" r="0" b="0"/>
            </a:stretch>
          </a:blipFill>
        </p:spPr>
      </p:sp>
      <p:sp>
        <p:nvSpPr>
          <p:cNvPr name="TextBox 8" id="8"/>
          <p:cNvSpPr txBox="true"/>
          <p:nvPr/>
        </p:nvSpPr>
        <p:spPr>
          <a:xfrm rot="0">
            <a:off x="10077486" y="3865387"/>
            <a:ext cx="4497980" cy="2118075"/>
          </a:xfrm>
          <a:prstGeom prst="rect">
            <a:avLst/>
          </a:prstGeom>
        </p:spPr>
        <p:txBody>
          <a:bodyPr anchor="t" rtlCol="false" tIns="0" lIns="0" bIns="0" rIns="0">
            <a:spAutoFit/>
          </a:bodyPr>
          <a:lstStyle/>
          <a:p>
            <a:pPr algn="ctr">
              <a:lnSpc>
                <a:spcPts val="15509"/>
              </a:lnSpc>
            </a:pPr>
            <a:r>
              <a:rPr lang="en-US" sz="11078">
                <a:solidFill>
                  <a:srgbClr val="D8CBB4"/>
                </a:solidFill>
                <a:latin typeface="Times New Roman Bold"/>
              </a:rPr>
              <a:t>History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8070C"/>
        </a:solidFill>
      </p:bgPr>
    </p:bg>
    <p:spTree>
      <p:nvGrpSpPr>
        <p:cNvPr id="1" name=""/>
        <p:cNvGrpSpPr/>
        <p:nvPr/>
      </p:nvGrpSpPr>
      <p:grpSpPr>
        <a:xfrm>
          <a:off x="0" y="0"/>
          <a:ext cx="0" cy="0"/>
          <a:chOff x="0" y="0"/>
          <a:chExt cx="0" cy="0"/>
        </a:xfrm>
      </p:grpSpPr>
      <p:sp>
        <p:nvSpPr>
          <p:cNvPr name="TextBox 2" id="2"/>
          <p:cNvSpPr txBox="true"/>
          <p:nvPr/>
        </p:nvSpPr>
        <p:spPr>
          <a:xfrm rot="0">
            <a:off x="7469875" y="1113767"/>
            <a:ext cx="10818125" cy="1931275"/>
          </a:xfrm>
          <a:prstGeom prst="rect">
            <a:avLst/>
          </a:prstGeom>
        </p:spPr>
        <p:txBody>
          <a:bodyPr anchor="t" rtlCol="false" tIns="0" lIns="0" bIns="0" rIns="0">
            <a:spAutoFit/>
          </a:bodyPr>
          <a:lstStyle/>
          <a:p>
            <a:pPr algn="ctr">
              <a:lnSpc>
                <a:spcPts val="14224"/>
              </a:lnSpc>
            </a:pPr>
            <a:r>
              <a:rPr lang="en-US" sz="10160">
                <a:solidFill>
                  <a:srgbClr val="D8CBB4"/>
                </a:solidFill>
                <a:latin typeface="Times New Roman Bold"/>
              </a:rPr>
              <a:t>Project Overview</a:t>
            </a:r>
          </a:p>
        </p:txBody>
      </p:sp>
      <p:sp>
        <p:nvSpPr>
          <p:cNvPr name="Freeform 3" id="3"/>
          <p:cNvSpPr/>
          <p:nvPr/>
        </p:nvSpPr>
        <p:spPr>
          <a:xfrm flipH="false" flipV="false" rot="0">
            <a:off x="-212837" y="-283782"/>
            <a:ext cx="8532826" cy="11669885"/>
          </a:xfrm>
          <a:custGeom>
            <a:avLst/>
            <a:gdLst/>
            <a:ahLst/>
            <a:cxnLst/>
            <a:rect r="r" b="b" t="t" l="l"/>
            <a:pathLst>
              <a:path h="11669885" w="8532826">
                <a:moveTo>
                  <a:pt x="0" y="0"/>
                </a:moveTo>
                <a:lnTo>
                  <a:pt x="8532826" y="0"/>
                </a:lnTo>
                <a:lnTo>
                  <a:pt x="8532826" y="11669884"/>
                </a:lnTo>
                <a:lnTo>
                  <a:pt x="0" y="11669884"/>
                </a:lnTo>
                <a:lnTo>
                  <a:pt x="0" y="0"/>
                </a:lnTo>
                <a:close/>
              </a:path>
            </a:pathLst>
          </a:custGeom>
          <a:blipFill>
            <a:blip r:embed="rId2"/>
            <a:stretch>
              <a:fillRect l="-16694" t="-4318" r="0" b="-4318"/>
            </a:stretch>
          </a:blipFill>
        </p:spPr>
      </p:sp>
      <p:sp>
        <p:nvSpPr>
          <p:cNvPr name="TextBox 4" id="4"/>
          <p:cNvSpPr txBox="true"/>
          <p:nvPr/>
        </p:nvSpPr>
        <p:spPr>
          <a:xfrm rot="0">
            <a:off x="9144000" y="3796632"/>
            <a:ext cx="7646183" cy="4155440"/>
          </a:xfrm>
          <a:prstGeom prst="rect">
            <a:avLst/>
          </a:prstGeom>
        </p:spPr>
        <p:txBody>
          <a:bodyPr anchor="t" rtlCol="false" tIns="0" lIns="0" bIns="0" rIns="0">
            <a:spAutoFit/>
          </a:bodyPr>
          <a:lstStyle/>
          <a:p>
            <a:pPr algn="ctr">
              <a:lnSpc>
                <a:spcPts val="4060"/>
              </a:lnSpc>
              <a:spcBef>
                <a:spcPct val="0"/>
              </a:spcBef>
            </a:pPr>
            <a:r>
              <a:rPr lang="en-US" sz="2900">
                <a:solidFill>
                  <a:srgbClr val="FFFFFF"/>
                </a:solidFill>
                <a:latin typeface="Times New Roman"/>
              </a:rPr>
              <a:t>The project focuses on extracting precise data about Jaquet Droz watches from their website to fulfill client requests. Utilizing Python and BeautifulSoup for web scraping, our goal is to provide comprehensive insights into Jaquet Droz's product range, ensuring accuracy and error-free data extraction to meet client expectations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8070C"/>
        </a:solidFill>
      </p:bgPr>
    </p:bg>
    <p:spTree>
      <p:nvGrpSpPr>
        <p:cNvPr id="1" name=""/>
        <p:cNvGrpSpPr/>
        <p:nvPr/>
      </p:nvGrpSpPr>
      <p:grpSpPr>
        <a:xfrm>
          <a:off x="0" y="0"/>
          <a:ext cx="0" cy="0"/>
          <a:chOff x="0" y="0"/>
          <a:chExt cx="0" cy="0"/>
        </a:xfrm>
      </p:grpSpPr>
      <p:sp>
        <p:nvSpPr>
          <p:cNvPr name="Freeform 2" id="2"/>
          <p:cNvSpPr/>
          <p:nvPr/>
        </p:nvSpPr>
        <p:spPr>
          <a:xfrm flipH="false" flipV="false" rot="0">
            <a:off x="0" y="2147891"/>
            <a:ext cx="8139109" cy="8139109"/>
          </a:xfrm>
          <a:custGeom>
            <a:avLst/>
            <a:gdLst/>
            <a:ahLst/>
            <a:cxnLst/>
            <a:rect r="r" b="b" t="t" l="l"/>
            <a:pathLst>
              <a:path h="8139109" w="8139109">
                <a:moveTo>
                  <a:pt x="0" y="0"/>
                </a:moveTo>
                <a:lnTo>
                  <a:pt x="8139109" y="0"/>
                </a:lnTo>
                <a:lnTo>
                  <a:pt x="8139109" y="8139109"/>
                </a:lnTo>
                <a:lnTo>
                  <a:pt x="0" y="8139109"/>
                </a:lnTo>
                <a:lnTo>
                  <a:pt x="0" y="0"/>
                </a:lnTo>
                <a:close/>
              </a:path>
            </a:pathLst>
          </a:custGeom>
          <a:blipFill>
            <a:blip r:embed="rId2">
              <a:alphaModFix amt="18000"/>
            </a:blip>
            <a:stretch>
              <a:fillRect l="0" t="0" r="0" b="0"/>
            </a:stretch>
          </a:blipFill>
        </p:spPr>
      </p:sp>
      <p:sp>
        <p:nvSpPr>
          <p:cNvPr name="Freeform 3" id="3"/>
          <p:cNvSpPr/>
          <p:nvPr/>
        </p:nvSpPr>
        <p:spPr>
          <a:xfrm flipH="false" flipV="false" rot="0">
            <a:off x="3248995" y="3565286"/>
            <a:ext cx="11790009" cy="4352671"/>
          </a:xfrm>
          <a:custGeom>
            <a:avLst/>
            <a:gdLst/>
            <a:ahLst/>
            <a:cxnLst/>
            <a:rect r="r" b="b" t="t" l="l"/>
            <a:pathLst>
              <a:path h="4352671" w="11790009">
                <a:moveTo>
                  <a:pt x="0" y="0"/>
                </a:moveTo>
                <a:lnTo>
                  <a:pt x="11790010" y="0"/>
                </a:lnTo>
                <a:lnTo>
                  <a:pt x="11790010" y="4352672"/>
                </a:lnTo>
                <a:lnTo>
                  <a:pt x="0" y="4352672"/>
                </a:lnTo>
                <a:lnTo>
                  <a:pt x="0" y="0"/>
                </a:lnTo>
                <a:close/>
              </a:path>
            </a:pathLst>
          </a:custGeom>
          <a:blipFill>
            <a:blip r:embed="rId3"/>
            <a:stretch>
              <a:fillRect l="0" t="0" r="0" b="0"/>
            </a:stretch>
          </a:blipFill>
        </p:spPr>
      </p:sp>
      <p:sp>
        <p:nvSpPr>
          <p:cNvPr name="Freeform 4" id="4"/>
          <p:cNvSpPr/>
          <p:nvPr/>
        </p:nvSpPr>
        <p:spPr>
          <a:xfrm flipH="false" flipV="false" rot="0">
            <a:off x="3350293" y="4160469"/>
            <a:ext cx="545923" cy="604632"/>
          </a:xfrm>
          <a:custGeom>
            <a:avLst/>
            <a:gdLst/>
            <a:ahLst/>
            <a:cxnLst/>
            <a:rect r="r" b="b" t="t" l="l"/>
            <a:pathLst>
              <a:path h="604632" w="545923">
                <a:moveTo>
                  <a:pt x="0" y="0"/>
                </a:moveTo>
                <a:lnTo>
                  <a:pt x="545923" y="0"/>
                </a:lnTo>
                <a:lnTo>
                  <a:pt x="545923" y="604632"/>
                </a:lnTo>
                <a:lnTo>
                  <a:pt x="0" y="6046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408987" y="6311988"/>
            <a:ext cx="490845" cy="653668"/>
          </a:xfrm>
          <a:custGeom>
            <a:avLst/>
            <a:gdLst/>
            <a:ahLst/>
            <a:cxnLst/>
            <a:rect r="r" b="b" t="t" l="l"/>
            <a:pathLst>
              <a:path h="653668" w="490845">
                <a:moveTo>
                  <a:pt x="0" y="0"/>
                </a:moveTo>
                <a:lnTo>
                  <a:pt x="490845" y="0"/>
                </a:lnTo>
                <a:lnTo>
                  <a:pt x="490845" y="653668"/>
                </a:lnTo>
                <a:lnTo>
                  <a:pt x="0" y="653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450223" y="267021"/>
            <a:ext cx="11051977" cy="1747519"/>
          </a:xfrm>
          <a:prstGeom prst="rect">
            <a:avLst/>
          </a:prstGeom>
        </p:spPr>
        <p:txBody>
          <a:bodyPr anchor="t" rtlCol="false" tIns="0" lIns="0" bIns="0" rIns="0">
            <a:spAutoFit/>
          </a:bodyPr>
          <a:lstStyle/>
          <a:p>
            <a:pPr algn="ctr">
              <a:lnSpc>
                <a:spcPts val="12880"/>
              </a:lnSpc>
            </a:pPr>
            <a:r>
              <a:rPr lang="en-US" sz="9200">
                <a:solidFill>
                  <a:srgbClr val="927A62"/>
                </a:solidFill>
                <a:latin typeface="Times New Roman Bold"/>
              </a:rPr>
              <a:t>Business Requirements</a:t>
            </a:r>
          </a:p>
        </p:txBody>
      </p:sp>
      <p:sp>
        <p:nvSpPr>
          <p:cNvPr name="TextBox 7" id="7"/>
          <p:cNvSpPr txBox="true"/>
          <p:nvPr/>
        </p:nvSpPr>
        <p:spPr>
          <a:xfrm rot="0">
            <a:off x="2513801" y="3201114"/>
            <a:ext cx="2764830" cy="604520"/>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Times New Roman"/>
              </a:rPr>
              <a:t>Data Collection</a:t>
            </a:r>
          </a:p>
        </p:txBody>
      </p:sp>
      <p:sp>
        <p:nvSpPr>
          <p:cNvPr name="TextBox 8" id="8"/>
          <p:cNvSpPr txBox="true"/>
          <p:nvPr/>
        </p:nvSpPr>
        <p:spPr>
          <a:xfrm rot="0">
            <a:off x="3606566" y="8146558"/>
            <a:ext cx="2556669" cy="604520"/>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Times New Roman"/>
              </a:rPr>
              <a:t>Data  Analysis</a:t>
            </a:r>
          </a:p>
        </p:txBody>
      </p:sp>
      <p:sp>
        <p:nvSpPr>
          <p:cNvPr name="TextBox 9" id="9"/>
          <p:cNvSpPr txBox="true"/>
          <p:nvPr/>
        </p:nvSpPr>
        <p:spPr>
          <a:xfrm rot="0">
            <a:off x="6487021" y="2630368"/>
            <a:ext cx="2523431" cy="604520"/>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Times New Roman"/>
              </a:rPr>
              <a:t>Data Cleaning</a:t>
            </a:r>
          </a:p>
        </p:txBody>
      </p:sp>
      <p:sp>
        <p:nvSpPr>
          <p:cNvPr name="TextBox 10" id="10"/>
          <p:cNvSpPr txBox="true"/>
          <p:nvPr/>
        </p:nvSpPr>
        <p:spPr>
          <a:xfrm rot="0">
            <a:off x="8754892" y="8172509"/>
            <a:ext cx="3420765" cy="604520"/>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Times New Roman"/>
              </a:rPr>
              <a:t>Convert to </a:t>
            </a:r>
            <a:r>
              <a:rPr lang="en-US" sz="3200">
                <a:solidFill>
                  <a:srgbClr val="FFFFFF"/>
                </a:solidFill>
                <a:latin typeface="Times New Roman"/>
              </a:rPr>
              <a:t>CSV file</a:t>
            </a:r>
          </a:p>
        </p:txBody>
      </p:sp>
      <p:sp>
        <p:nvSpPr>
          <p:cNvPr name="TextBox 11" id="11"/>
          <p:cNvSpPr txBox="true"/>
          <p:nvPr/>
        </p:nvSpPr>
        <p:spPr>
          <a:xfrm rot="0">
            <a:off x="12206006" y="2720419"/>
            <a:ext cx="2282031" cy="604520"/>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Times New Roman"/>
              </a:rPr>
              <a:t>Visualization</a:t>
            </a:r>
          </a:p>
        </p:txBody>
      </p:sp>
      <p:sp>
        <p:nvSpPr>
          <p:cNvPr name="TextBox 12" id="12"/>
          <p:cNvSpPr txBox="true"/>
          <p:nvPr/>
        </p:nvSpPr>
        <p:spPr>
          <a:xfrm rot="0">
            <a:off x="13219031" y="7553785"/>
            <a:ext cx="2476699" cy="604520"/>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Times New Roman"/>
              </a:rPr>
              <a:t>Create </a:t>
            </a:r>
            <a:r>
              <a:rPr lang="en-US" sz="3200">
                <a:solidFill>
                  <a:srgbClr val="FFFFFF"/>
                </a:solidFill>
                <a:latin typeface="Times New Roman"/>
              </a:rPr>
              <a:t>Report</a:t>
            </a:r>
          </a:p>
        </p:txBody>
      </p:sp>
      <p:sp>
        <p:nvSpPr>
          <p:cNvPr name="AutoShape 13" id="13"/>
          <p:cNvSpPr/>
          <p:nvPr/>
        </p:nvSpPr>
        <p:spPr>
          <a:xfrm>
            <a:off x="3623254" y="4999459"/>
            <a:ext cx="0" cy="1484327"/>
          </a:xfrm>
          <a:prstGeom prst="line">
            <a:avLst/>
          </a:prstGeom>
          <a:ln cap="flat" w="38100">
            <a:solidFill>
              <a:srgbClr val="D8CBB4"/>
            </a:solidFill>
            <a:prstDash val="solid"/>
            <a:headEnd type="none" len="sm" w="sm"/>
            <a:tailEnd type="triangle" len="med" w="lg"/>
          </a:ln>
        </p:spPr>
      </p:sp>
      <p:sp>
        <p:nvSpPr>
          <p:cNvPr name="AutoShape 14" id="14"/>
          <p:cNvSpPr/>
          <p:nvPr/>
        </p:nvSpPr>
        <p:spPr>
          <a:xfrm>
            <a:off x="8995262" y="4765101"/>
            <a:ext cx="0" cy="1484327"/>
          </a:xfrm>
          <a:prstGeom prst="line">
            <a:avLst/>
          </a:prstGeom>
          <a:ln cap="flat" w="38100">
            <a:solidFill>
              <a:srgbClr val="D8CBB4"/>
            </a:solidFill>
            <a:prstDash val="solid"/>
            <a:headEnd type="none" len="sm" w="sm"/>
            <a:tailEnd type="triangle" len="med" w="lg"/>
          </a:ln>
        </p:spPr>
      </p:sp>
      <p:sp>
        <p:nvSpPr>
          <p:cNvPr name="AutoShape 15" id="15"/>
          <p:cNvSpPr/>
          <p:nvPr/>
        </p:nvSpPr>
        <p:spPr>
          <a:xfrm>
            <a:off x="14578209" y="4462785"/>
            <a:ext cx="0" cy="1484327"/>
          </a:xfrm>
          <a:prstGeom prst="line">
            <a:avLst/>
          </a:prstGeom>
          <a:ln cap="flat" w="38100">
            <a:solidFill>
              <a:srgbClr val="D8CBB4"/>
            </a:solidFill>
            <a:prstDash val="solid"/>
            <a:headEnd type="none" len="sm" w="sm"/>
            <a:tailEnd type="triangle" len="med" w="lg"/>
          </a:ln>
        </p:spPr>
      </p:sp>
      <p:sp>
        <p:nvSpPr>
          <p:cNvPr name="AutoShape 16" id="16"/>
          <p:cNvSpPr/>
          <p:nvPr/>
        </p:nvSpPr>
        <p:spPr>
          <a:xfrm flipV="true">
            <a:off x="11816225" y="5143500"/>
            <a:ext cx="0" cy="1073945"/>
          </a:xfrm>
          <a:prstGeom prst="line">
            <a:avLst/>
          </a:prstGeom>
          <a:ln cap="flat" w="38100">
            <a:solidFill>
              <a:srgbClr val="D8CBB4"/>
            </a:solidFill>
            <a:prstDash val="sysDot"/>
            <a:headEnd type="none" len="sm" w="sm"/>
            <a:tailEnd type="arrow" len="sm" w="med"/>
          </a:ln>
        </p:spPr>
      </p:sp>
      <p:sp>
        <p:nvSpPr>
          <p:cNvPr name="AutoShape 17" id="17"/>
          <p:cNvSpPr/>
          <p:nvPr/>
        </p:nvSpPr>
        <p:spPr>
          <a:xfrm flipV="true">
            <a:off x="6298944" y="5143771"/>
            <a:ext cx="19050" cy="1340285"/>
          </a:xfrm>
          <a:prstGeom prst="line">
            <a:avLst/>
          </a:prstGeom>
          <a:ln cap="flat" w="38100">
            <a:solidFill>
              <a:srgbClr val="D8CBB4"/>
            </a:solidFill>
            <a:prstDash val="sysDot"/>
            <a:headEnd type="none" len="sm" w="sm"/>
            <a:tailEnd type="arrow" len="sm" w="med"/>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8070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894834" cy="10287000"/>
          </a:xfrm>
          <a:custGeom>
            <a:avLst/>
            <a:gdLst/>
            <a:ahLst/>
            <a:cxnLst/>
            <a:rect r="r" b="b" t="t" l="l"/>
            <a:pathLst>
              <a:path h="10287000" w="8894834">
                <a:moveTo>
                  <a:pt x="0" y="0"/>
                </a:moveTo>
                <a:lnTo>
                  <a:pt x="8894834" y="0"/>
                </a:lnTo>
                <a:lnTo>
                  <a:pt x="8894834" y="10287000"/>
                </a:lnTo>
                <a:lnTo>
                  <a:pt x="0" y="10287000"/>
                </a:lnTo>
                <a:lnTo>
                  <a:pt x="0" y="0"/>
                </a:lnTo>
                <a:close/>
              </a:path>
            </a:pathLst>
          </a:custGeom>
          <a:blipFill>
            <a:blip r:embed="rId2">
              <a:alphaModFix amt="25000"/>
            </a:blip>
            <a:stretch>
              <a:fillRect l="-14845" t="-2371" r="-72666" b="-5550"/>
            </a:stretch>
          </a:blipFill>
        </p:spPr>
      </p:sp>
      <p:sp>
        <p:nvSpPr>
          <p:cNvPr name="Freeform 3" id="3"/>
          <p:cNvSpPr/>
          <p:nvPr/>
        </p:nvSpPr>
        <p:spPr>
          <a:xfrm flipH="false" flipV="false" rot="0">
            <a:off x="9831652" y="1864997"/>
            <a:ext cx="7427648" cy="2933609"/>
          </a:xfrm>
          <a:custGeom>
            <a:avLst/>
            <a:gdLst/>
            <a:ahLst/>
            <a:cxnLst/>
            <a:rect r="r" b="b" t="t" l="l"/>
            <a:pathLst>
              <a:path h="2933609" w="7427648">
                <a:moveTo>
                  <a:pt x="0" y="0"/>
                </a:moveTo>
                <a:lnTo>
                  <a:pt x="7427648" y="0"/>
                </a:lnTo>
                <a:lnTo>
                  <a:pt x="7427648" y="2933608"/>
                </a:lnTo>
                <a:lnTo>
                  <a:pt x="0" y="2933608"/>
                </a:lnTo>
                <a:lnTo>
                  <a:pt x="0" y="0"/>
                </a:lnTo>
                <a:close/>
              </a:path>
            </a:pathLst>
          </a:custGeom>
          <a:blipFill>
            <a:blip r:embed="rId3"/>
            <a:stretch>
              <a:fillRect l="0" t="0" r="0" b="0"/>
            </a:stretch>
          </a:blipFill>
        </p:spPr>
      </p:sp>
      <p:sp>
        <p:nvSpPr>
          <p:cNvPr name="Freeform 4" id="4"/>
          <p:cNvSpPr/>
          <p:nvPr/>
        </p:nvSpPr>
        <p:spPr>
          <a:xfrm flipH="false" flipV="false" rot="0">
            <a:off x="16616039" y="1028700"/>
            <a:ext cx="895818" cy="864872"/>
          </a:xfrm>
          <a:custGeom>
            <a:avLst/>
            <a:gdLst/>
            <a:ahLst/>
            <a:cxnLst/>
            <a:rect r="r" b="b" t="t" l="l"/>
            <a:pathLst>
              <a:path h="864872" w="895818">
                <a:moveTo>
                  <a:pt x="0" y="0"/>
                </a:moveTo>
                <a:lnTo>
                  <a:pt x="895818" y="0"/>
                </a:lnTo>
                <a:lnTo>
                  <a:pt x="895818" y="864872"/>
                </a:lnTo>
                <a:lnTo>
                  <a:pt x="0" y="8648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026594" y="5091250"/>
            <a:ext cx="728705" cy="72870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3E1"/>
            </a:solidFill>
          </p:spPr>
        </p:sp>
        <p:sp>
          <p:nvSpPr>
            <p:cNvPr name="TextBox 7" id="7"/>
            <p:cNvSpPr txBox="true"/>
            <p:nvPr/>
          </p:nvSpPr>
          <p:spPr>
            <a:xfrm>
              <a:off x="76200" y="-19050"/>
              <a:ext cx="660400" cy="755650"/>
            </a:xfrm>
            <a:prstGeom prst="rect">
              <a:avLst/>
            </a:prstGeom>
          </p:spPr>
          <p:txBody>
            <a:bodyPr anchor="ctr" rtlCol="false" tIns="50800" lIns="50800" bIns="50800" rIns="50800"/>
            <a:lstStyle/>
            <a:p>
              <a:pPr algn="ctr">
                <a:lnSpc>
                  <a:spcPts val="3220"/>
                </a:lnSpc>
              </a:pPr>
            </a:p>
          </p:txBody>
        </p:sp>
      </p:grpSp>
      <p:sp>
        <p:nvSpPr>
          <p:cNvPr name="TextBox 8" id="8"/>
          <p:cNvSpPr txBox="true"/>
          <p:nvPr/>
        </p:nvSpPr>
        <p:spPr>
          <a:xfrm rot="0">
            <a:off x="369874" y="4705667"/>
            <a:ext cx="8155087" cy="1218565"/>
          </a:xfrm>
          <a:prstGeom prst="rect">
            <a:avLst/>
          </a:prstGeom>
        </p:spPr>
        <p:txBody>
          <a:bodyPr anchor="t" rtlCol="false" tIns="0" lIns="0" bIns="0" rIns="0">
            <a:spAutoFit/>
          </a:bodyPr>
          <a:lstStyle/>
          <a:p>
            <a:pPr algn="ctr">
              <a:lnSpc>
                <a:spcPts val="8959"/>
              </a:lnSpc>
              <a:spcBef>
                <a:spcPct val="0"/>
              </a:spcBef>
            </a:pPr>
            <a:r>
              <a:rPr lang="en-US" sz="6399">
                <a:solidFill>
                  <a:srgbClr val="D8CBB4"/>
                </a:solidFill>
                <a:latin typeface="Times New Roman Bold"/>
              </a:rPr>
              <a:t>DATA COLLECTION</a:t>
            </a:r>
          </a:p>
        </p:txBody>
      </p:sp>
      <p:sp>
        <p:nvSpPr>
          <p:cNvPr name="TextBox 9" id="9"/>
          <p:cNvSpPr txBox="true"/>
          <p:nvPr/>
        </p:nvSpPr>
        <p:spPr>
          <a:xfrm rot="0">
            <a:off x="9860283" y="819150"/>
            <a:ext cx="6501408" cy="1024890"/>
          </a:xfrm>
          <a:prstGeom prst="rect">
            <a:avLst/>
          </a:prstGeom>
        </p:spPr>
        <p:txBody>
          <a:bodyPr anchor="t" rtlCol="false" tIns="0" lIns="0" bIns="0" rIns="0">
            <a:spAutoFit/>
          </a:bodyPr>
          <a:lstStyle/>
          <a:p>
            <a:pPr algn="ctr">
              <a:lnSpc>
                <a:spcPts val="7559"/>
              </a:lnSpc>
            </a:pPr>
            <a:r>
              <a:rPr lang="en-US" sz="5400">
                <a:solidFill>
                  <a:srgbClr val="927A62"/>
                </a:solidFill>
                <a:latin typeface="Times New Roman Bold"/>
              </a:rPr>
              <a:t>Scraping Methodology</a:t>
            </a:r>
          </a:p>
        </p:txBody>
      </p:sp>
      <p:sp>
        <p:nvSpPr>
          <p:cNvPr name="TextBox 10" id="10"/>
          <p:cNvSpPr txBox="true"/>
          <p:nvPr/>
        </p:nvSpPr>
        <p:spPr>
          <a:xfrm rot="0">
            <a:off x="10921875" y="5134292"/>
            <a:ext cx="5497314" cy="537845"/>
          </a:xfrm>
          <a:prstGeom prst="rect">
            <a:avLst/>
          </a:prstGeom>
        </p:spPr>
        <p:txBody>
          <a:bodyPr anchor="t" rtlCol="false" tIns="0" lIns="0" bIns="0" rIns="0">
            <a:spAutoFit/>
          </a:bodyPr>
          <a:lstStyle/>
          <a:p>
            <a:pPr algn="ctr">
              <a:lnSpc>
                <a:spcPts val="4480"/>
              </a:lnSpc>
            </a:pPr>
            <a:r>
              <a:rPr lang="en-US" sz="3200">
                <a:solidFill>
                  <a:srgbClr val="FFFFFF"/>
                </a:solidFill>
                <a:latin typeface="Open Sans"/>
              </a:rPr>
              <a:t>Powerful open-source library</a:t>
            </a:r>
          </a:p>
        </p:txBody>
      </p:sp>
      <p:grpSp>
        <p:nvGrpSpPr>
          <p:cNvPr name="Group 11" id="11"/>
          <p:cNvGrpSpPr/>
          <p:nvPr/>
        </p:nvGrpSpPr>
        <p:grpSpPr>
          <a:xfrm rot="0">
            <a:off x="10026594" y="6586760"/>
            <a:ext cx="728705" cy="72870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3E1"/>
            </a:solidFill>
          </p:spPr>
        </p:sp>
        <p:sp>
          <p:nvSpPr>
            <p:cNvPr name="TextBox 13" id="13"/>
            <p:cNvSpPr txBox="true"/>
            <p:nvPr/>
          </p:nvSpPr>
          <p:spPr>
            <a:xfrm>
              <a:off x="76200" y="0"/>
              <a:ext cx="660400" cy="736600"/>
            </a:xfrm>
            <a:prstGeom prst="rect">
              <a:avLst/>
            </a:prstGeom>
          </p:spPr>
          <p:txBody>
            <a:bodyPr anchor="ctr" rtlCol="false" tIns="50800" lIns="50800" bIns="50800" rIns="50800"/>
            <a:lstStyle/>
            <a:p>
              <a:pPr algn="ctr">
                <a:lnSpc>
                  <a:spcPts val="2520"/>
                </a:lnSpc>
              </a:pPr>
            </a:p>
          </p:txBody>
        </p:sp>
      </p:grpSp>
      <p:sp>
        <p:nvSpPr>
          <p:cNvPr name="TextBox 14" id="14"/>
          <p:cNvSpPr txBox="true"/>
          <p:nvPr/>
        </p:nvSpPr>
        <p:spPr>
          <a:xfrm rot="0">
            <a:off x="10921875" y="6639328"/>
            <a:ext cx="6250385" cy="537845"/>
          </a:xfrm>
          <a:prstGeom prst="rect">
            <a:avLst/>
          </a:prstGeom>
        </p:spPr>
        <p:txBody>
          <a:bodyPr anchor="t" rtlCol="false" tIns="0" lIns="0" bIns="0" rIns="0">
            <a:spAutoFit/>
          </a:bodyPr>
          <a:lstStyle/>
          <a:p>
            <a:pPr algn="ctr">
              <a:lnSpc>
                <a:spcPts val="4480"/>
              </a:lnSpc>
            </a:pPr>
            <a:r>
              <a:rPr lang="en-US" sz="3200">
                <a:solidFill>
                  <a:srgbClr val="FFFFFF"/>
                </a:solidFill>
                <a:latin typeface="Open Sans"/>
              </a:rPr>
              <a:t>Parse HTML and XML documents</a:t>
            </a:r>
          </a:p>
        </p:txBody>
      </p:sp>
      <p:grpSp>
        <p:nvGrpSpPr>
          <p:cNvPr name="Group 15" id="15"/>
          <p:cNvGrpSpPr/>
          <p:nvPr/>
        </p:nvGrpSpPr>
        <p:grpSpPr>
          <a:xfrm rot="0">
            <a:off x="10026594" y="8053696"/>
            <a:ext cx="728705" cy="72870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3E1"/>
            </a:solidFill>
          </p:spPr>
        </p:sp>
        <p:sp>
          <p:nvSpPr>
            <p:cNvPr name="TextBox 17" id="17"/>
            <p:cNvSpPr txBox="true"/>
            <p:nvPr/>
          </p:nvSpPr>
          <p:spPr>
            <a:xfrm>
              <a:off x="76200" y="-19050"/>
              <a:ext cx="660400" cy="755650"/>
            </a:xfrm>
            <a:prstGeom prst="rect">
              <a:avLst/>
            </a:prstGeom>
          </p:spPr>
          <p:txBody>
            <a:bodyPr anchor="ctr" rtlCol="false" tIns="50800" lIns="50800" bIns="50800" rIns="50800"/>
            <a:lstStyle/>
            <a:p>
              <a:pPr algn="ctr">
                <a:lnSpc>
                  <a:spcPts val="3220"/>
                </a:lnSpc>
              </a:pPr>
            </a:p>
          </p:txBody>
        </p:sp>
      </p:grpSp>
      <p:sp>
        <p:nvSpPr>
          <p:cNvPr name="TextBox 18" id="18"/>
          <p:cNvSpPr txBox="true"/>
          <p:nvPr/>
        </p:nvSpPr>
        <p:spPr>
          <a:xfrm rot="0">
            <a:off x="10918303" y="8106264"/>
            <a:ext cx="5504458" cy="537845"/>
          </a:xfrm>
          <a:prstGeom prst="rect">
            <a:avLst/>
          </a:prstGeom>
        </p:spPr>
        <p:txBody>
          <a:bodyPr anchor="t" rtlCol="false" tIns="0" lIns="0" bIns="0" rIns="0">
            <a:spAutoFit/>
          </a:bodyPr>
          <a:lstStyle/>
          <a:p>
            <a:pPr algn="ctr">
              <a:lnSpc>
                <a:spcPts val="4480"/>
              </a:lnSpc>
            </a:pPr>
            <a:r>
              <a:rPr lang="en-US" sz="3200">
                <a:solidFill>
                  <a:srgbClr val="FFFFFF"/>
                </a:solidFill>
                <a:latin typeface="Open Sans"/>
              </a:rPr>
              <a:t>Simplifies web scraping tasks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8070C"/>
        </a:solidFill>
      </p:bgPr>
    </p:bg>
    <p:spTree>
      <p:nvGrpSpPr>
        <p:cNvPr id="1" name=""/>
        <p:cNvGrpSpPr/>
        <p:nvPr/>
      </p:nvGrpSpPr>
      <p:grpSpPr>
        <a:xfrm>
          <a:off x="0" y="0"/>
          <a:ext cx="0" cy="0"/>
          <a:chOff x="0" y="0"/>
          <a:chExt cx="0" cy="0"/>
        </a:xfrm>
      </p:grpSpPr>
      <p:sp>
        <p:nvSpPr>
          <p:cNvPr name="Freeform 2" id="2"/>
          <p:cNvSpPr/>
          <p:nvPr/>
        </p:nvSpPr>
        <p:spPr>
          <a:xfrm flipH="false" flipV="false" rot="0">
            <a:off x="-797318" y="-86986"/>
            <a:ext cx="5272958" cy="3889034"/>
          </a:xfrm>
          <a:custGeom>
            <a:avLst/>
            <a:gdLst/>
            <a:ahLst/>
            <a:cxnLst/>
            <a:rect r="r" b="b" t="t" l="l"/>
            <a:pathLst>
              <a:path h="3889034" w="5272958">
                <a:moveTo>
                  <a:pt x="0" y="0"/>
                </a:moveTo>
                <a:lnTo>
                  <a:pt x="5272957" y="0"/>
                </a:lnTo>
                <a:lnTo>
                  <a:pt x="5272957" y="3889034"/>
                </a:lnTo>
                <a:lnTo>
                  <a:pt x="0" y="3889034"/>
                </a:lnTo>
                <a:lnTo>
                  <a:pt x="0" y="0"/>
                </a:lnTo>
                <a:close/>
              </a:path>
            </a:pathLst>
          </a:custGeom>
          <a:blipFill>
            <a:blip r:embed="rId2">
              <a:alphaModFix amt="32999"/>
            </a:blip>
            <a:stretch>
              <a:fillRect l="-5451" t="0" r="-5451" b="0"/>
            </a:stretch>
          </a:blipFill>
        </p:spPr>
      </p:sp>
      <p:sp>
        <p:nvSpPr>
          <p:cNvPr name="Freeform 3" id="3"/>
          <p:cNvSpPr/>
          <p:nvPr/>
        </p:nvSpPr>
        <p:spPr>
          <a:xfrm flipH="false" flipV="false" rot="0">
            <a:off x="15289969" y="801132"/>
            <a:ext cx="895818" cy="864872"/>
          </a:xfrm>
          <a:custGeom>
            <a:avLst/>
            <a:gdLst/>
            <a:ahLst/>
            <a:cxnLst/>
            <a:rect r="r" b="b" t="t" l="l"/>
            <a:pathLst>
              <a:path h="864872" w="895818">
                <a:moveTo>
                  <a:pt x="0" y="0"/>
                </a:moveTo>
                <a:lnTo>
                  <a:pt x="895818" y="0"/>
                </a:lnTo>
                <a:lnTo>
                  <a:pt x="895818" y="864872"/>
                </a:lnTo>
                <a:lnTo>
                  <a:pt x="0" y="8648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3849327" y="5989335"/>
            <a:ext cx="2804765" cy="15964"/>
          </a:xfrm>
          <a:prstGeom prst="line">
            <a:avLst/>
          </a:prstGeom>
          <a:ln cap="flat" w="28575">
            <a:solidFill>
              <a:srgbClr val="AF9876"/>
            </a:solidFill>
            <a:prstDash val="solid"/>
            <a:headEnd type="none" len="sm" w="sm"/>
            <a:tailEnd type="arrow" len="sm" w="med"/>
          </a:ln>
        </p:spPr>
      </p:sp>
      <p:sp>
        <p:nvSpPr>
          <p:cNvPr name="Freeform 5" id="5"/>
          <p:cNvSpPr/>
          <p:nvPr/>
        </p:nvSpPr>
        <p:spPr>
          <a:xfrm flipH="false" flipV="false" rot="0">
            <a:off x="10546166" y="5014728"/>
            <a:ext cx="2829501" cy="2890933"/>
          </a:xfrm>
          <a:custGeom>
            <a:avLst/>
            <a:gdLst/>
            <a:ahLst/>
            <a:cxnLst/>
            <a:rect r="r" b="b" t="t" l="l"/>
            <a:pathLst>
              <a:path h="2890933" w="2829501">
                <a:moveTo>
                  <a:pt x="0" y="0"/>
                </a:moveTo>
                <a:lnTo>
                  <a:pt x="2829500" y="0"/>
                </a:lnTo>
                <a:lnTo>
                  <a:pt x="2829500" y="2890933"/>
                </a:lnTo>
                <a:lnTo>
                  <a:pt x="0" y="28909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318213" y="6677924"/>
            <a:ext cx="211490" cy="338384"/>
          </a:xfrm>
          <a:custGeom>
            <a:avLst/>
            <a:gdLst/>
            <a:ahLst/>
            <a:cxnLst/>
            <a:rect r="r" b="b" t="t" l="l"/>
            <a:pathLst>
              <a:path h="338384" w="211490">
                <a:moveTo>
                  <a:pt x="0" y="0"/>
                </a:moveTo>
                <a:lnTo>
                  <a:pt x="211490" y="0"/>
                </a:lnTo>
                <a:lnTo>
                  <a:pt x="211490" y="338384"/>
                </a:lnTo>
                <a:lnTo>
                  <a:pt x="0" y="3383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8042581" y="4878042"/>
            <a:ext cx="189186" cy="302698"/>
          </a:xfrm>
          <a:custGeom>
            <a:avLst/>
            <a:gdLst/>
            <a:ahLst/>
            <a:cxnLst/>
            <a:rect r="r" b="b" t="t" l="l"/>
            <a:pathLst>
              <a:path h="302698" w="189186">
                <a:moveTo>
                  <a:pt x="0" y="0"/>
                </a:moveTo>
                <a:lnTo>
                  <a:pt x="189186" y="0"/>
                </a:lnTo>
                <a:lnTo>
                  <a:pt x="189186" y="302698"/>
                </a:lnTo>
                <a:lnTo>
                  <a:pt x="0" y="3026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8880664" y="3455876"/>
            <a:ext cx="189186" cy="275180"/>
          </a:xfrm>
          <a:custGeom>
            <a:avLst/>
            <a:gdLst/>
            <a:ahLst/>
            <a:cxnLst/>
            <a:rect r="r" b="b" t="t" l="l"/>
            <a:pathLst>
              <a:path h="275180" w="189186">
                <a:moveTo>
                  <a:pt x="0" y="0"/>
                </a:moveTo>
                <a:lnTo>
                  <a:pt x="189186" y="0"/>
                </a:lnTo>
                <a:lnTo>
                  <a:pt x="189186" y="275180"/>
                </a:lnTo>
                <a:lnTo>
                  <a:pt x="0" y="27518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0786212" y="2204236"/>
            <a:ext cx="189186" cy="275180"/>
          </a:xfrm>
          <a:custGeom>
            <a:avLst/>
            <a:gdLst/>
            <a:ahLst/>
            <a:cxnLst/>
            <a:rect r="r" b="b" t="t" l="l"/>
            <a:pathLst>
              <a:path h="275180" w="189186">
                <a:moveTo>
                  <a:pt x="0" y="0"/>
                </a:moveTo>
                <a:lnTo>
                  <a:pt x="189187" y="0"/>
                </a:lnTo>
                <a:lnTo>
                  <a:pt x="189187" y="275180"/>
                </a:lnTo>
                <a:lnTo>
                  <a:pt x="0" y="2751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13584934" y="2204236"/>
            <a:ext cx="213593" cy="310681"/>
          </a:xfrm>
          <a:custGeom>
            <a:avLst/>
            <a:gdLst/>
            <a:ahLst/>
            <a:cxnLst/>
            <a:rect r="r" b="b" t="t" l="l"/>
            <a:pathLst>
              <a:path h="310681" w="213593">
                <a:moveTo>
                  <a:pt x="0" y="0"/>
                </a:moveTo>
                <a:lnTo>
                  <a:pt x="213593" y="0"/>
                </a:lnTo>
                <a:lnTo>
                  <a:pt x="213593" y="310681"/>
                </a:lnTo>
                <a:lnTo>
                  <a:pt x="0" y="31068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15184557" y="3648722"/>
            <a:ext cx="210823" cy="306651"/>
          </a:xfrm>
          <a:custGeom>
            <a:avLst/>
            <a:gdLst/>
            <a:ahLst/>
            <a:cxnLst/>
            <a:rect r="r" b="b" t="t" l="l"/>
            <a:pathLst>
              <a:path h="306651" w="210823">
                <a:moveTo>
                  <a:pt x="0" y="0"/>
                </a:moveTo>
                <a:lnTo>
                  <a:pt x="210823" y="0"/>
                </a:lnTo>
                <a:lnTo>
                  <a:pt x="210823" y="306651"/>
                </a:lnTo>
                <a:lnTo>
                  <a:pt x="0" y="30665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15932164" y="5284005"/>
            <a:ext cx="232639" cy="338384"/>
          </a:xfrm>
          <a:custGeom>
            <a:avLst/>
            <a:gdLst/>
            <a:ahLst/>
            <a:cxnLst/>
            <a:rect r="r" b="b" t="t" l="l"/>
            <a:pathLst>
              <a:path h="338384" w="232639">
                <a:moveTo>
                  <a:pt x="0" y="0"/>
                </a:moveTo>
                <a:lnTo>
                  <a:pt x="232639" y="0"/>
                </a:lnTo>
                <a:lnTo>
                  <a:pt x="232639" y="338384"/>
                </a:lnTo>
                <a:lnTo>
                  <a:pt x="0" y="33838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false" flipV="false" rot="0">
            <a:off x="15891676" y="6933392"/>
            <a:ext cx="210170" cy="305702"/>
          </a:xfrm>
          <a:custGeom>
            <a:avLst/>
            <a:gdLst/>
            <a:ahLst/>
            <a:cxnLst/>
            <a:rect r="r" b="b" t="t" l="l"/>
            <a:pathLst>
              <a:path h="305702" w="210170">
                <a:moveTo>
                  <a:pt x="0" y="0"/>
                </a:moveTo>
                <a:lnTo>
                  <a:pt x="210170" y="0"/>
                </a:lnTo>
                <a:lnTo>
                  <a:pt x="210170" y="305701"/>
                </a:lnTo>
                <a:lnTo>
                  <a:pt x="0" y="30570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4" id="14"/>
          <p:cNvSpPr/>
          <p:nvPr/>
        </p:nvSpPr>
        <p:spPr>
          <a:xfrm flipH="false" flipV="false" rot="-3050238">
            <a:off x="9728997" y="5201297"/>
            <a:ext cx="425226" cy="657565"/>
          </a:xfrm>
          <a:custGeom>
            <a:avLst/>
            <a:gdLst/>
            <a:ahLst/>
            <a:cxnLst/>
            <a:rect r="r" b="b" t="t" l="l"/>
            <a:pathLst>
              <a:path h="657565" w="425226">
                <a:moveTo>
                  <a:pt x="0" y="0"/>
                </a:moveTo>
                <a:lnTo>
                  <a:pt x="425226" y="0"/>
                </a:lnTo>
                <a:lnTo>
                  <a:pt x="425226" y="657565"/>
                </a:lnTo>
                <a:lnTo>
                  <a:pt x="0" y="65756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5" id="15"/>
          <p:cNvSpPr/>
          <p:nvPr/>
        </p:nvSpPr>
        <p:spPr>
          <a:xfrm flipH="false" flipV="false" rot="-129369">
            <a:off x="11748303" y="3637168"/>
            <a:ext cx="425226" cy="657565"/>
          </a:xfrm>
          <a:custGeom>
            <a:avLst/>
            <a:gdLst/>
            <a:ahLst/>
            <a:cxnLst/>
            <a:rect r="r" b="b" t="t" l="l"/>
            <a:pathLst>
              <a:path h="657565" w="425226">
                <a:moveTo>
                  <a:pt x="0" y="0"/>
                </a:moveTo>
                <a:lnTo>
                  <a:pt x="425226" y="0"/>
                </a:lnTo>
                <a:lnTo>
                  <a:pt x="425226" y="657565"/>
                </a:lnTo>
                <a:lnTo>
                  <a:pt x="0" y="65756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6" id="16"/>
          <p:cNvSpPr/>
          <p:nvPr/>
        </p:nvSpPr>
        <p:spPr>
          <a:xfrm flipH="false" flipV="false" rot="2592134">
            <a:off x="13752381" y="5188569"/>
            <a:ext cx="425226" cy="657565"/>
          </a:xfrm>
          <a:custGeom>
            <a:avLst/>
            <a:gdLst/>
            <a:ahLst/>
            <a:cxnLst/>
            <a:rect r="r" b="b" t="t" l="l"/>
            <a:pathLst>
              <a:path h="657565" w="425226">
                <a:moveTo>
                  <a:pt x="0" y="0"/>
                </a:moveTo>
                <a:lnTo>
                  <a:pt x="425225" y="0"/>
                </a:lnTo>
                <a:lnTo>
                  <a:pt x="425225" y="657565"/>
                </a:lnTo>
                <a:lnTo>
                  <a:pt x="0" y="65756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7" id="17"/>
          <p:cNvSpPr/>
          <p:nvPr/>
        </p:nvSpPr>
        <p:spPr>
          <a:xfrm flipH="false" flipV="false" rot="0">
            <a:off x="409575" y="5122613"/>
            <a:ext cx="3281855" cy="1724503"/>
          </a:xfrm>
          <a:custGeom>
            <a:avLst/>
            <a:gdLst/>
            <a:ahLst/>
            <a:cxnLst/>
            <a:rect r="r" b="b" t="t" l="l"/>
            <a:pathLst>
              <a:path h="1724503" w="3281855">
                <a:moveTo>
                  <a:pt x="0" y="0"/>
                </a:moveTo>
                <a:lnTo>
                  <a:pt x="3281855" y="0"/>
                </a:lnTo>
                <a:lnTo>
                  <a:pt x="3281855" y="1724503"/>
                </a:lnTo>
                <a:lnTo>
                  <a:pt x="0" y="1724503"/>
                </a:lnTo>
                <a:lnTo>
                  <a:pt x="0" y="0"/>
                </a:lnTo>
                <a:close/>
              </a:path>
            </a:pathLst>
          </a:custGeom>
          <a:blipFill>
            <a:blip r:embed="rId25"/>
            <a:stretch>
              <a:fillRect l="0" t="0" r="0" b="0"/>
            </a:stretch>
          </a:blipFill>
        </p:spPr>
      </p:sp>
      <p:sp>
        <p:nvSpPr>
          <p:cNvPr name="TextBox 18" id="18"/>
          <p:cNvSpPr txBox="true"/>
          <p:nvPr/>
        </p:nvSpPr>
        <p:spPr>
          <a:xfrm rot="0">
            <a:off x="2824598" y="582057"/>
            <a:ext cx="11929349" cy="1083947"/>
          </a:xfrm>
          <a:prstGeom prst="rect">
            <a:avLst/>
          </a:prstGeom>
        </p:spPr>
        <p:txBody>
          <a:bodyPr anchor="t" rtlCol="false" tIns="0" lIns="0" bIns="0" rIns="0">
            <a:spAutoFit/>
          </a:bodyPr>
          <a:lstStyle/>
          <a:p>
            <a:pPr algn="ctr">
              <a:lnSpc>
                <a:spcPts val="7979"/>
              </a:lnSpc>
              <a:spcBef>
                <a:spcPct val="0"/>
              </a:spcBef>
            </a:pPr>
            <a:r>
              <a:rPr lang="en-US" sz="5699">
                <a:solidFill>
                  <a:srgbClr val="927A62"/>
                </a:solidFill>
                <a:latin typeface="Times New Roman Bold"/>
              </a:rPr>
              <a:t>Transforming BR into Executable Code</a:t>
            </a:r>
          </a:p>
        </p:txBody>
      </p:sp>
      <p:sp>
        <p:nvSpPr>
          <p:cNvPr name="TextBox 19" id="19"/>
          <p:cNvSpPr txBox="true"/>
          <p:nvPr/>
        </p:nvSpPr>
        <p:spPr>
          <a:xfrm rot="0">
            <a:off x="1349205" y="4304408"/>
            <a:ext cx="1475958" cy="507596"/>
          </a:xfrm>
          <a:prstGeom prst="rect">
            <a:avLst/>
          </a:prstGeom>
        </p:spPr>
        <p:txBody>
          <a:bodyPr anchor="t" rtlCol="false" tIns="0" lIns="0" bIns="0" rIns="0">
            <a:spAutoFit/>
          </a:bodyPr>
          <a:lstStyle/>
          <a:p>
            <a:pPr algn="ctr">
              <a:lnSpc>
                <a:spcPts val="3754"/>
              </a:lnSpc>
              <a:spcBef>
                <a:spcPct val="0"/>
              </a:spcBef>
            </a:pPr>
            <a:r>
              <a:rPr lang="en-US" sz="2681">
                <a:solidFill>
                  <a:srgbClr val="FFFFFF"/>
                </a:solidFill>
                <a:latin typeface="Times New Roman"/>
              </a:rPr>
              <a:t>Doc.Html</a:t>
            </a:r>
          </a:p>
        </p:txBody>
      </p:sp>
      <p:sp>
        <p:nvSpPr>
          <p:cNvPr name="TextBox 20" id="20"/>
          <p:cNvSpPr txBox="true"/>
          <p:nvPr/>
        </p:nvSpPr>
        <p:spPr>
          <a:xfrm rot="0">
            <a:off x="4368100" y="4782792"/>
            <a:ext cx="1796703" cy="902967"/>
          </a:xfrm>
          <a:prstGeom prst="rect">
            <a:avLst/>
          </a:prstGeom>
        </p:spPr>
        <p:txBody>
          <a:bodyPr anchor="t" rtlCol="false" tIns="0" lIns="0" bIns="0" rIns="0">
            <a:spAutoFit/>
          </a:bodyPr>
          <a:lstStyle/>
          <a:p>
            <a:pPr algn="ctr">
              <a:lnSpc>
                <a:spcPts val="3470"/>
              </a:lnSpc>
            </a:pPr>
            <a:r>
              <a:rPr lang="en-US" sz="2478">
                <a:solidFill>
                  <a:srgbClr val="FFFFFF"/>
                </a:solidFill>
                <a:latin typeface="Times New Roman"/>
              </a:rPr>
              <a:t>Soup </a:t>
            </a:r>
          </a:p>
          <a:p>
            <a:pPr algn="ctr">
              <a:lnSpc>
                <a:spcPts val="3470"/>
              </a:lnSpc>
              <a:spcBef>
                <a:spcPct val="0"/>
              </a:spcBef>
            </a:pPr>
            <a:r>
              <a:rPr lang="en-US" sz="2478">
                <a:solidFill>
                  <a:srgbClr val="FFFFFF"/>
                </a:solidFill>
                <a:latin typeface="Times New Roman"/>
              </a:rPr>
              <a:t>Preparations </a:t>
            </a:r>
          </a:p>
        </p:txBody>
      </p:sp>
      <p:sp>
        <p:nvSpPr>
          <p:cNvPr name="TextBox 21" id="21"/>
          <p:cNvSpPr txBox="true"/>
          <p:nvPr/>
        </p:nvSpPr>
        <p:spPr>
          <a:xfrm rot="0">
            <a:off x="6067462" y="7235822"/>
            <a:ext cx="2501503" cy="445972"/>
          </a:xfrm>
          <a:prstGeom prst="rect">
            <a:avLst/>
          </a:prstGeom>
        </p:spPr>
        <p:txBody>
          <a:bodyPr anchor="t" rtlCol="false" tIns="0" lIns="0" bIns="0" rIns="0">
            <a:spAutoFit/>
          </a:bodyPr>
          <a:lstStyle/>
          <a:p>
            <a:pPr algn="ctr">
              <a:lnSpc>
                <a:spcPts val="3243"/>
              </a:lnSpc>
              <a:spcBef>
                <a:spcPct val="0"/>
              </a:spcBef>
            </a:pPr>
            <a:r>
              <a:rPr lang="en-US" sz="2317">
                <a:solidFill>
                  <a:srgbClr val="FFFFFF"/>
                </a:solidFill>
                <a:latin typeface="Times New Roman"/>
              </a:rPr>
              <a:t>Finding Tag Names</a:t>
            </a:r>
          </a:p>
        </p:txBody>
      </p:sp>
      <p:sp>
        <p:nvSpPr>
          <p:cNvPr name="TextBox 22" id="22"/>
          <p:cNvSpPr txBox="true"/>
          <p:nvPr/>
        </p:nvSpPr>
        <p:spPr>
          <a:xfrm rot="0">
            <a:off x="7356670" y="5296998"/>
            <a:ext cx="1561009" cy="836929"/>
          </a:xfrm>
          <a:prstGeom prst="rect">
            <a:avLst/>
          </a:prstGeom>
        </p:spPr>
        <p:txBody>
          <a:bodyPr anchor="t" rtlCol="false" tIns="0" lIns="0" bIns="0" rIns="0">
            <a:spAutoFit/>
          </a:bodyPr>
          <a:lstStyle/>
          <a:p>
            <a:pPr algn="ctr">
              <a:lnSpc>
                <a:spcPts val="3220"/>
              </a:lnSpc>
            </a:pPr>
            <a:r>
              <a:rPr lang="en-US" sz="2300">
                <a:solidFill>
                  <a:srgbClr val="FFFFFF"/>
                </a:solidFill>
                <a:latin typeface="Times New Roman"/>
              </a:rPr>
              <a:t>Finding </a:t>
            </a:r>
          </a:p>
          <a:p>
            <a:pPr algn="ctr">
              <a:lnSpc>
                <a:spcPts val="3220"/>
              </a:lnSpc>
              <a:spcBef>
                <a:spcPct val="0"/>
              </a:spcBef>
            </a:pPr>
            <a:r>
              <a:rPr lang="en-US" sz="2300">
                <a:solidFill>
                  <a:srgbClr val="FFFFFF"/>
                </a:solidFill>
                <a:latin typeface="Times New Roman"/>
              </a:rPr>
              <a:t>Class Name </a:t>
            </a:r>
          </a:p>
        </p:txBody>
      </p:sp>
      <p:sp>
        <p:nvSpPr>
          <p:cNvPr name="TextBox 23" id="23"/>
          <p:cNvSpPr txBox="true"/>
          <p:nvPr/>
        </p:nvSpPr>
        <p:spPr>
          <a:xfrm rot="0">
            <a:off x="7793262" y="3821442"/>
            <a:ext cx="2553176" cy="436879"/>
          </a:xfrm>
          <a:prstGeom prst="rect">
            <a:avLst/>
          </a:prstGeom>
        </p:spPr>
        <p:txBody>
          <a:bodyPr anchor="t" rtlCol="false" tIns="0" lIns="0" bIns="0" rIns="0">
            <a:spAutoFit/>
          </a:bodyPr>
          <a:lstStyle/>
          <a:p>
            <a:pPr algn="ctr">
              <a:lnSpc>
                <a:spcPts val="3220"/>
              </a:lnSpc>
              <a:spcBef>
                <a:spcPct val="0"/>
              </a:spcBef>
            </a:pPr>
            <a:r>
              <a:rPr lang="en-US" sz="2300">
                <a:solidFill>
                  <a:srgbClr val="FFFFFF"/>
                </a:solidFill>
                <a:latin typeface="Times New Roman"/>
              </a:rPr>
              <a:t>Getting Whole Text </a:t>
            </a:r>
          </a:p>
        </p:txBody>
      </p:sp>
      <p:sp>
        <p:nvSpPr>
          <p:cNvPr name="TextBox 24" id="24"/>
          <p:cNvSpPr txBox="true"/>
          <p:nvPr/>
        </p:nvSpPr>
        <p:spPr>
          <a:xfrm rot="0">
            <a:off x="10008853" y="2541530"/>
            <a:ext cx="1554718" cy="436880"/>
          </a:xfrm>
          <a:prstGeom prst="rect">
            <a:avLst/>
          </a:prstGeom>
        </p:spPr>
        <p:txBody>
          <a:bodyPr anchor="t" rtlCol="false" tIns="0" lIns="0" bIns="0" rIns="0">
            <a:spAutoFit/>
          </a:bodyPr>
          <a:lstStyle/>
          <a:p>
            <a:pPr algn="ctr">
              <a:lnSpc>
                <a:spcPts val="3220"/>
              </a:lnSpc>
              <a:spcBef>
                <a:spcPct val="0"/>
              </a:spcBef>
            </a:pPr>
            <a:r>
              <a:rPr lang="en-US" sz="2300">
                <a:solidFill>
                  <a:srgbClr val="FFFFFF"/>
                </a:solidFill>
                <a:latin typeface="Times New Roman"/>
              </a:rPr>
              <a:t>Finding href</a:t>
            </a:r>
          </a:p>
        </p:txBody>
      </p:sp>
      <p:sp>
        <p:nvSpPr>
          <p:cNvPr name="TextBox 25" id="25"/>
          <p:cNvSpPr txBox="true"/>
          <p:nvPr/>
        </p:nvSpPr>
        <p:spPr>
          <a:xfrm rot="0">
            <a:off x="12290070" y="2615730"/>
            <a:ext cx="2999899" cy="836929"/>
          </a:xfrm>
          <a:prstGeom prst="rect">
            <a:avLst/>
          </a:prstGeom>
        </p:spPr>
        <p:txBody>
          <a:bodyPr anchor="t" rtlCol="false" tIns="0" lIns="0" bIns="0" rIns="0">
            <a:spAutoFit/>
          </a:bodyPr>
          <a:lstStyle/>
          <a:p>
            <a:pPr algn="ctr">
              <a:lnSpc>
                <a:spcPts val="3220"/>
              </a:lnSpc>
              <a:spcBef>
                <a:spcPct val="0"/>
              </a:spcBef>
            </a:pPr>
            <a:r>
              <a:rPr lang="en-US" sz="2300">
                <a:solidFill>
                  <a:srgbClr val="FFFFFF"/>
                </a:solidFill>
                <a:latin typeface="Times New Roman"/>
              </a:rPr>
              <a:t>Extracting watch details</a:t>
            </a:r>
          </a:p>
          <a:p>
            <a:pPr algn="ctr">
              <a:lnSpc>
                <a:spcPts val="3220"/>
              </a:lnSpc>
              <a:spcBef>
                <a:spcPct val="0"/>
              </a:spcBef>
            </a:pPr>
            <a:r>
              <a:rPr lang="en-US" sz="2300">
                <a:solidFill>
                  <a:srgbClr val="FFFFFF"/>
                </a:solidFill>
                <a:latin typeface="Times New Roman"/>
              </a:rPr>
              <a:t> from the web page</a:t>
            </a:r>
          </a:p>
        </p:txBody>
      </p:sp>
      <p:sp>
        <p:nvSpPr>
          <p:cNvPr name="TextBox 26" id="26"/>
          <p:cNvSpPr txBox="true"/>
          <p:nvPr/>
        </p:nvSpPr>
        <p:spPr>
          <a:xfrm rot="0">
            <a:off x="14006118" y="4060148"/>
            <a:ext cx="2567702" cy="836929"/>
          </a:xfrm>
          <a:prstGeom prst="rect">
            <a:avLst/>
          </a:prstGeom>
        </p:spPr>
        <p:txBody>
          <a:bodyPr anchor="t" rtlCol="false" tIns="0" lIns="0" bIns="0" rIns="0">
            <a:spAutoFit/>
          </a:bodyPr>
          <a:lstStyle/>
          <a:p>
            <a:pPr algn="ctr">
              <a:lnSpc>
                <a:spcPts val="3220"/>
              </a:lnSpc>
              <a:spcBef>
                <a:spcPct val="0"/>
              </a:spcBef>
            </a:pPr>
            <a:r>
              <a:rPr lang="en-US" sz="2300">
                <a:solidFill>
                  <a:srgbClr val="FFFFFF"/>
                </a:solidFill>
                <a:latin typeface="Times New Roman"/>
              </a:rPr>
              <a:t>Storing the details in</a:t>
            </a:r>
          </a:p>
          <a:p>
            <a:pPr algn="ctr">
              <a:lnSpc>
                <a:spcPts val="3220"/>
              </a:lnSpc>
              <a:spcBef>
                <a:spcPct val="0"/>
              </a:spcBef>
            </a:pPr>
            <a:r>
              <a:rPr lang="en-US" sz="2300">
                <a:solidFill>
                  <a:srgbClr val="FFFFFF"/>
                </a:solidFill>
                <a:latin typeface="Times New Roman"/>
              </a:rPr>
              <a:t> a dictionary</a:t>
            </a:r>
          </a:p>
        </p:txBody>
      </p:sp>
      <p:sp>
        <p:nvSpPr>
          <p:cNvPr name="TextBox 27" id="27"/>
          <p:cNvSpPr txBox="true"/>
          <p:nvPr/>
        </p:nvSpPr>
        <p:spPr>
          <a:xfrm rot="0">
            <a:off x="14006118" y="5667837"/>
            <a:ext cx="3833336" cy="836929"/>
          </a:xfrm>
          <a:prstGeom prst="rect">
            <a:avLst/>
          </a:prstGeom>
        </p:spPr>
        <p:txBody>
          <a:bodyPr anchor="t" rtlCol="false" tIns="0" lIns="0" bIns="0" rIns="0">
            <a:spAutoFit/>
          </a:bodyPr>
          <a:lstStyle/>
          <a:p>
            <a:pPr algn="ctr">
              <a:lnSpc>
                <a:spcPts val="3220"/>
              </a:lnSpc>
              <a:spcBef>
                <a:spcPct val="0"/>
              </a:spcBef>
            </a:pPr>
            <a:r>
              <a:rPr lang="en-US" sz="2300">
                <a:solidFill>
                  <a:srgbClr val="FFFFFF"/>
                </a:solidFill>
                <a:latin typeface="Times New Roman"/>
              </a:rPr>
              <a:t>Updating the URL list to</a:t>
            </a:r>
          </a:p>
          <a:p>
            <a:pPr algn="ctr">
              <a:lnSpc>
                <a:spcPts val="3220"/>
              </a:lnSpc>
              <a:spcBef>
                <a:spcPct val="0"/>
              </a:spcBef>
            </a:pPr>
            <a:r>
              <a:rPr lang="en-US" sz="2300">
                <a:solidFill>
                  <a:srgbClr val="FFFFFF"/>
                </a:solidFill>
                <a:latin typeface="Times New Roman"/>
              </a:rPr>
              <a:t> handle different color variants</a:t>
            </a:r>
          </a:p>
        </p:txBody>
      </p:sp>
      <p:sp>
        <p:nvSpPr>
          <p:cNvPr name="TextBox 28" id="28"/>
          <p:cNvSpPr txBox="true"/>
          <p:nvPr/>
        </p:nvSpPr>
        <p:spPr>
          <a:xfrm rot="0">
            <a:off x="14772322" y="7343868"/>
            <a:ext cx="2448878" cy="836929"/>
          </a:xfrm>
          <a:prstGeom prst="rect">
            <a:avLst/>
          </a:prstGeom>
        </p:spPr>
        <p:txBody>
          <a:bodyPr anchor="t" rtlCol="false" tIns="0" lIns="0" bIns="0" rIns="0">
            <a:spAutoFit/>
          </a:bodyPr>
          <a:lstStyle/>
          <a:p>
            <a:pPr algn="ctr">
              <a:lnSpc>
                <a:spcPts val="3220"/>
              </a:lnSpc>
              <a:spcBef>
                <a:spcPct val="0"/>
              </a:spcBef>
            </a:pPr>
            <a:r>
              <a:rPr lang="en-US" sz="2300">
                <a:solidFill>
                  <a:srgbClr val="FFFFFF"/>
                </a:solidFill>
                <a:latin typeface="Times New Roman"/>
              </a:rPr>
              <a:t>Extracting data for </a:t>
            </a:r>
          </a:p>
          <a:p>
            <a:pPr algn="ctr">
              <a:lnSpc>
                <a:spcPts val="3220"/>
              </a:lnSpc>
              <a:spcBef>
                <a:spcPct val="0"/>
              </a:spcBef>
            </a:pPr>
            <a:r>
              <a:rPr lang="en-US" sz="2300">
                <a:solidFill>
                  <a:srgbClr val="FFFFFF"/>
                </a:solidFill>
                <a:latin typeface="Times New Roman"/>
              </a:rPr>
              <a:t>all color variants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8070C"/>
        </a:solidFill>
      </p:bgPr>
    </p:bg>
    <p:spTree>
      <p:nvGrpSpPr>
        <p:cNvPr id="1" name=""/>
        <p:cNvGrpSpPr/>
        <p:nvPr/>
      </p:nvGrpSpPr>
      <p:grpSpPr>
        <a:xfrm>
          <a:off x="0" y="0"/>
          <a:ext cx="0" cy="0"/>
          <a:chOff x="0" y="0"/>
          <a:chExt cx="0" cy="0"/>
        </a:xfrm>
      </p:grpSpPr>
      <p:sp>
        <p:nvSpPr>
          <p:cNvPr name="Freeform 2" id="2"/>
          <p:cNvSpPr/>
          <p:nvPr/>
        </p:nvSpPr>
        <p:spPr>
          <a:xfrm flipH="false" flipV="false" rot="0">
            <a:off x="5547416" y="2208364"/>
            <a:ext cx="7315200" cy="113708"/>
          </a:xfrm>
          <a:custGeom>
            <a:avLst/>
            <a:gdLst/>
            <a:ahLst/>
            <a:cxnLst/>
            <a:rect r="r" b="b" t="t" l="l"/>
            <a:pathLst>
              <a:path h="113708" w="7315200">
                <a:moveTo>
                  <a:pt x="0" y="0"/>
                </a:moveTo>
                <a:lnTo>
                  <a:pt x="7315200" y="0"/>
                </a:lnTo>
                <a:lnTo>
                  <a:pt x="7315200" y="113708"/>
                </a:lnTo>
                <a:lnTo>
                  <a:pt x="0" y="1137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7318" y="-86986"/>
            <a:ext cx="5272958" cy="3889034"/>
          </a:xfrm>
          <a:custGeom>
            <a:avLst/>
            <a:gdLst/>
            <a:ahLst/>
            <a:cxnLst/>
            <a:rect r="r" b="b" t="t" l="l"/>
            <a:pathLst>
              <a:path h="3889034" w="5272958">
                <a:moveTo>
                  <a:pt x="0" y="0"/>
                </a:moveTo>
                <a:lnTo>
                  <a:pt x="5272957" y="0"/>
                </a:lnTo>
                <a:lnTo>
                  <a:pt x="5272957" y="3889034"/>
                </a:lnTo>
                <a:lnTo>
                  <a:pt x="0" y="3889034"/>
                </a:lnTo>
                <a:lnTo>
                  <a:pt x="0" y="0"/>
                </a:lnTo>
                <a:close/>
              </a:path>
            </a:pathLst>
          </a:custGeom>
          <a:blipFill>
            <a:blip r:embed="rId4">
              <a:alphaModFix amt="32999"/>
            </a:blip>
            <a:stretch>
              <a:fillRect l="-5451" t="0" r="-5451" b="0"/>
            </a:stretch>
          </a:blipFill>
        </p:spPr>
      </p:sp>
      <p:sp>
        <p:nvSpPr>
          <p:cNvPr name="AutoShape 4" id="4"/>
          <p:cNvSpPr/>
          <p:nvPr/>
        </p:nvSpPr>
        <p:spPr>
          <a:xfrm>
            <a:off x="1028700" y="2993458"/>
            <a:ext cx="16230600" cy="0"/>
          </a:xfrm>
          <a:prstGeom prst="line">
            <a:avLst/>
          </a:prstGeom>
          <a:ln cap="flat" w="38100">
            <a:solidFill>
              <a:srgbClr val="FFF3E1"/>
            </a:solidFill>
            <a:prstDash val="solid"/>
            <a:headEnd type="none" len="sm" w="sm"/>
            <a:tailEnd type="none" len="sm" w="sm"/>
          </a:ln>
        </p:spPr>
      </p:sp>
      <p:sp>
        <p:nvSpPr>
          <p:cNvPr name="AutoShape 5" id="5"/>
          <p:cNvSpPr/>
          <p:nvPr/>
        </p:nvSpPr>
        <p:spPr>
          <a:xfrm>
            <a:off x="1019175" y="3822133"/>
            <a:ext cx="16230600" cy="0"/>
          </a:xfrm>
          <a:prstGeom prst="line">
            <a:avLst/>
          </a:prstGeom>
          <a:ln cap="flat" w="38100">
            <a:solidFill>
              <a:srgbClr val="FFF3E1"/>
            </a:solidFill>
            <a:prstDash val="solid"/>
            <a:headEnd type="none" len="sm" w="sm"/>
            <a:tailEnd type="none" len="sm" w="sm"/>
          </a:ln>
        </p:spPr>
      </p:sp>
      <p:grpSp>
        <p:nvGrpSpPr>
          <p:cNvPr name="Group 6" id="6"/>
          <p:cNvGrpSpPr/>
          <p:nvPr/>
        </p:nvGrpSpPr>
        <p:grpSpPr>
          <a:xfrm rot="0">
            <a:off x="7382913" y="4740915"/>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a:ln w="76200" cap="sq">
              <a:solidFill>
                <a:srgbClr val="AF9876"/>
              </a:solidFill>
              <a:prstDash val="solid"/>
              <a:miter/>
            </a:ln>
          </p:spPr>
        </p:sp>
        <p:sp>
          <p:nvSpPr>
            <p:cNvPr name="TextBox 8" id="8"/>
            <p:cNvSpPr txBox="true"/>
            <p:nvPr/>
          </p:nvSpPr>
          <p:spPr>
            <a:xfrm>
              <a:off x="0" y="-95250"/>
              <a:ext cx="812800" cy="908050"/>
            </a:xfrm>
            <a:prstGeom prst="rect">
              <a:avLst/>
            </a:prstGeom>
          </p:spPr>
          <p:txBody>
            <a:bodyPr anchor="ctr" rtlCol="false" tIns="50800" lIns="50800" bIns="50800" rIns="50800"/>
            <a:lstStyle/>
            <a:p>
              <a:pPr algn="ctr">
                <a:lnSpc>
                  <a:spcPts val="3220"/>
                </a:lnSpc>
              </a:pPr>
            </a:p>
          </p:txBody>
        </p:sp>
      </p:grpSp>
      <p:sp>
        <p:nvSpPr>
          <p:cNvPr name="Freeform 9" id="9"/>
          <p:cNvSpPr/>
          <p:nvPr/>
        </p:nvSpPr>
        <p:spPr>
          <a:xfrm flipH="false" flipV="false" rot="0">
            <a:off x="7558030" y="4900649"/>
            <a:ext cx="2735866" cy="2735866"/>
          </a:xfrm>
          <a:custGeom>
            <a:avLst/>
            <a:gdLst/>
            <a:ahLst/>
            <a:cxnLst/>
            <a:rect r="r" b="b" t="t" l="l"/>
            <a:pathLst>
              <a:path h="2735866" w="2735866">
                <a:moveTo>
                  <a:pt x="0" y="0"/>
                </a:moveTo>
                <a:lnTo>
                  <a:pt x="2735866" y="0"/>
                </a:lnTo>
                <a:lnTo>
                  <a:pt x="2735866" y="2735866"/>
                </a:lnTo>
                <a:lnTo>
                  <a:pt x="0" y="2735866"/>
                </a:lnTo>
                <a:lnTo>
                  <a:pt x="0" y="0"/>
                </a:lnTo>
                <a:close/>
              </a:path>
            </a:pathLst>
          </a:custGeom>
          <a:blipFill>
            <a:blip r:embed="rId5"/>
            <a:stretch>
              <a:fillRect l="-32586" t="0" r="-60032" b="-8348"/>
            </a:stretch>
          </a:blipFill>
          <a:ln cap="sq">
            <a:noFill/>
            <a:prstDash val="solid"/>
            <a:miter/>
          </a:ln>
        </p:spPr>
      </p:sp>
      <p:grpSp>
        <p:nvGrpSpPr>
          <p:cNvPr name="Group 10" id="10"/>
          <p:cNvGrpSpPr/>
          <p:nvPr/>
        </p:nvGrpSpPr>
        <p:grpSpPr>
          <a:xfrm rot="0">
            <a:off x="1839160" y="4740915"/>
            <a:ext cx="3086100" cy="3086100"/>
            <a:chOff x="0" y="0"/>
            <a:chExt cx="4114800" cy="4114800"/>
          </a:xfrm>
        </p:grpSpPr>
        <p:grpSp>
          <p:nvGrpSpPr>
            <p:cNvPr name="Group 11" id="11"/>
            <p:cNvGrpSpPr/>
            <p:nvPr/>
          </p:nvGrpSpPr>
          <p:grpSpPr>
            <a:xfrm rot="0">
              <a:off x="0" y="0"/>
              <a:ext cx="4114800" cy="41148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3E1"/>
              </a:solidFill>
            </p:spPr>
          </p:sp>
          <p:sp>
            <p:nvSpPr>
              <p:cNvPr name="TextBox 13" id="13"/>
              <p:cNvSpPr txBox="true"/>
              <p:nvPr/>
            </p:nvSpPr>
            <p:spPr>
              <a:xfrm>
                <a:off x="0" y="-95250"/>
                <a:ext cx="812800" cy="908050"/>
              </a:xfrm>
              <a:prstGeom prst="rect">
                <a:avLst/>
              </a:prstGeom>
            </p:spPr>
            <p:txBody>
              <a:bodyPr anchor="ctr" rtlCol="false" tIns="50800" lIns="50800" bIns="50800" rIns="50800"/>
              <a:lstStyle/>
              <a:p>
                <a:pPr algn="ctr">
                  <a:lnSpc>
                    <a:spcPts val="3220"/>
                  </a:lnSpc>
                </a:pPr>
              </a:p>
            </p:txBody>
          </p:sp>
        </p:grpSp>
        <p:sp>
          <p:nvSpPr>
            <p:cNvPr name="Freeform 14" id="14"/>
            <p:cNvSpPr/>
            <p:nvPr/>
          </p:nvSpPr>
          <p:spPr>
            <a:xfrm flipH="false" flipV="false" rot="0">
              <a:off x="0" y="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stretch>
                <a:fillRect l="-35814" t="0" r="-31072" b="-7019"/>
              </a:stretch>
            </a:blipFill>
            <a:ln w="66675" cap="sq">
              <a:solidFill>
                <a:srgbClr val="FFF3E1"/>
              </a:solidFill>
              <a:prstDash val="solid"/>
              <a:miter/>
            </a:ln>
          </p:spPr>
        </p:sp>
      </p:grpSp>
      <p:sp>
        <p:nvSpPr>
          <p:cNvPr name="Freeform 15" id="15"/>
          <p:cNvSpPr/>
          <p:nvPr/>
        </p:nvSpPr>
        <p:spPr>
          <a:xfrm flipH="false" flipV="false" rot="0">
            <a:off x="13569903" y="4804277"/>
            <a:ext cx="6392858" cy="5330065"/>
          </a:xfrm>
          <a:custGeom>
            <a:avLst/>
            <a:gdLst/>
            <a:ahLst/>
            <a:cxnLst/>
            <a:rect r="r" b="b" t="t" l="l"/>
            <a:pathLst>
              <a:path h="5330065" w="6392858">
                <a:moveTo>
                  <a:pt x="0" y="0"/>
                </a:moveTo>
                <a:lnTo>
                  <a:pt x="6392858" y="0"/>
                </a:lnTo>
                <a:lnTo>
                  <a:pt x="6392858" y="5330065"/>
                </a:lnTo>
                <a:lnTo>
                  <a:pt x="0" y="5330065"/>
                </a:lnTo>
                <a:lnTo>
                  <a:pt x="0" y="0"/>
                </a:lnTo>
                <a:close/>
              </a:path>
            </a:pathLst>
          </a:custGeom>
          <a:blipFill>
            <a:blip r:embed="rId7">
              <a:alphaModFix amt="35000"/>
            </a:blip>
            <a:stretch>
              <a:fillRect l="0" t="0" r="0" b="0"/>
            </a:stretch>
          </a:blipFill>
        </p:spPr>
      </p:sp>
      <p:grpSp>
        <p:nvGrpSpPr>
          <p:cNvPr name="Group 16" id="16"/>
          <p:cNvGrpSpPr/>
          <p:nvPr/>
        </p:nvGrpSpPr>
        <p:grpSpPr>
          <a:xfrm rot="0">
            <a:off x="12304510" y="4740915"/>
            <a:ext cx="3086100" cy="308610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3E1"/>
            </a:solidFill>
          </p:spPr>
        </p:sp>
        <p:sp>
          <p:nvSpPr>
            <p:cNvPr name="TextBox 18" id="18"/>
            <p:cNvSpPr txBox="true"/>
            <p:nvPr/>
          </p:nvSpPr>
          <p:spPr>
            <a:xfrm>
              <a:off x="0" y="-95250"/>
              <a:ext cx="812800" cy="908050"/>
            </a:xfrm>
            <a:prstGeom prst="rect">
              <a:avLst/>
            </a:prstGeom>
          </p:spPr>
          <p:txBody>
            <a:bodyPr anchor="ctr" rtlCol="false" tIns="50800" lIns="50800" bIns="50800" rIns="50800"/>
            <a:lstStyle/>
            <a:p>
              <a:pPr algn="ctr">
                <a:lnSpc>
                  <a:spcPts val="3220"/>
                </a:lnSpc>
              </a:pPr>
            </a:p>
          </p:txBody>
        </p:sp>
      </p:grpSp>
      <p:sp>
        <p:nvSpPr>
          <p:cNvPr name="Freeform 19" id="19"/>
          <p:cNvSpPr/>
          <p:nvPr/>
        </p:nvSpPr>
        <p:spPr>
          <a:xfrm flipH="false" flipV="false" rot="0">
            <a:off x="12304510" y="4710149"/>
            <a:ext cx="3086100" cy="3116866"/>
          </a:xfrm>
          <a:custGeom>
            <a:avLst/>
            <a:gdLst/>
            <a:ahLst/>
            <a:cxnLst/>
            <a:rect r="r" b="b" t="t" l="l"/>
            <a:pathLst>
              <a:path h="3116866" w="3086100">
                <a:moveTo>
                  <a:pt x="0" y="0"/>
                </a:moveTo>
                <a:lnTo>
                  <a:pt x="3086100" y="0"/>
                </a:lnTo>
                <a:lnTo>
                  <a:pt x="3086100" y="3116866"/>
                </a:lnTo>
                <a:lnTo>
                  <a:pt x="0" y="3116866"/>
                </a:lnTo>
                <a:lnTo>
                  <a:pt x="0" y="0"/>
                </a:lnTo>
                <a:close/>
              </a:path>
            </a:pathLst>
          </a:custGeom>
          <a:blipFill>
            <a:blip r:embed="rId8"/>
            <a:stretch>
              <a:fillRect l="-6802" t="-13496" r="0" b="-16203"/>
            </a:stretch>
          </a:blipFill>
          <a:ln w="76200" cap="sq">
            <a:solidFill>
              <a:srgbClr val="D8CBB4"/>
            </a:solidFill>
            <a:prstDash val="solid"/>
            <a:miter/>
          </a:ln>
        </p:spPr>
      </p:sp>
      <p:sp>
        <p:nvSpPr>
          <p:cNvPr name="TextBox 20" id="20"/>
          <p:cNvSpPr txBox="true"/>
          <p:nvPr/>
        </p:nvSpPr>
        <p:spPr>
          <a:xfrm rot="0">
            <a:off x="5547416" y="781050"/>
            <a:ext cx="6757095" cy="1218565"/>
          </a:xfrm>
          <a:prstGeom prst="rect">
            <a:avLst/>
          </a:prstGeom>
        </p:spPr>
        <p:txBody>
          <a:bodyPr anchor="t" rtlCol="false" tIns="0" lIns="0" bIns="0" rIns="0">
            <a:spAutoFit/>
          </a:bodyPr>
          <a:lstStyle/>
          <a:p>
            <a:pPr algn="ctr">
              <a:lnSpc>
                <a:spcPts val="8959"/>
              </a:lnSpc>
              <a:spcBef>
                <a:spcPct val="0"/>
              </a:spcBef>
            </a:pPr>
            <a:r>
              <a:rPr lang="en-US" sz="6399">
                <a:solidFill>
                  <a:srgbClr val="D8CBB4"/>
                </a:solidFill>
                <a:latin typeface="Times New Roman Bold"/>
              </a:rPr>
              <a:t>DATA ANALYSIS</a:t>
            </a:r>
          </a:p>
        </p:txBody>
      </p:sp>
      <p:sp>
        <p:nvSpPr>
          <p:cNvPr name="TextBox 21" id="21"/>
          <p:cNvSpPr txBox="true"/>
          <p:nvPr/>
        </p:nvSpPr>
        <p:spPr>
          <a:xfrm rot="0">
            <a:off x="2198571" y="3183958"/>
            <a:ext cx="2554982" cy="396240"/>
          </a:xfrm>
          <a:prstGeom prst="rect">
            <a:avLst/>
          </a:prstGeom>
        </p:spPr>
        <p:txBody>
          <a:bodyPr anchor="t" rtlCol="false" tIns="0" lIns="0" bIns="0" rIns="0">
            <a:spAutoFit/>
          </a:bodyPr>
          <a:lstStyle/>
          <a:p>
            <a:pPr algn="ctr">
              <a:lnSpc>
                <a:spcPts val="3359"/>
              </a:lnSpc>
            </a:pPr>
            <a:r>
              <a:rPr lang="en-US" sz="2400">
                <a:solidFill>
                  <a:srgbClr val="D8CBB4"/>
                </a:solidFill>
                <a:latin typeface="Open Sans Bold"/>
              </a:rPr>
              <a:t>Colored Watches</a:t>
            </a:r>
          </a:p>
        </p:txBody>
      </p:sp>
      <p:sp>
        <p:nvSpPr>
          <p:cNvPr name="TextBox 22" id="22"/>
          <p:cNvSpPr txBox="true"/>
          <p:nvPr/>
        </p:nvSpPr>
        <p:spPr>
          <a:xfrm rot="0">
            <a:off x="7844865" y="3183958"/>
            <a:ext cx="1954312" cy="396240"/>
          </a:xfrm>
          <a:prstGeom prst="rect">
            <a:avLst/>
          </a:prstGeom>
        </p:spPr>
        <p:txBody>
          <a:bodyPr anchor="t" rtlCol="false" tIns="0" lIns="0" bIns="0" rIns="0">
            <a:spAutoFit/>
          </a:bodyPr>
          <a:lstStyle/>
          <a:p>
            <a:pPr algn="ctr">
              <a:lnSpc>
                <a:spcPts val="3359"/>
              </a:lnSpc>
            </a:pPr>
            <a:r>
              <a:rPr lang="en-US" sz="2400">
                <a:solidFill>
                  <a:srgbClr val="D8CBB4"/>
                </a:solidFill>
                <a:latin typeface="Open Sans Bold"/>
              </a:rPr>
              <a:t>Missing Data</a:t>
            </a:r>
          </a:p>
        </p:txBody>
      </p:sp>
      <p:sp>
        <p:nvSpPr>
          <p:cNvPr name="TextBox 23" id="23"/>
          <p:cNvSpPr txBox="true"/>
          <p:nvPr/>
        </p:nvSpPr>
        <p:spPr>
          <a:xfrm rot="0">
            <a:off x="12619430" y="3183958"/>
            <a:ext cx="2456259" cy="396240"/>
          </a:xfrm>
          <a:prstGeom prst="rect">
            <a:avLst/>
          </a:prstGeom>
        </p:spPr>
        <p:txBody>
          <a:bodyPr anchor="t" rtlCol="false" tIns="0" lIns="0" bIns="0" rIns="0">
            <a:spAutoFit/>
          </a:bodyPr>
          <a:lstStyle/>
          <a:p>
            <a:pPr algn="ctr">
              <a:lnSpc>
                <a:spcPts val="3359"/>
              </a:lnSpc>
            </a:pPr>
            <a:r>
              <a:rPr lang="en-US" sz="2400">
                <a:solidFill>
                  <a:srgbClr val="D8CBB4"/>
                </a:solidFill>
                <a:latin typeface="Open Sans Bold"/>
              </a:rPr>
              <a:t>Duplicated Data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8070C"/>
        </a:solidFill>
      </p:bgPr>
    </p:bg>
    <p:spTree>
      <p:nvGrpSpPr>
        <p:cNvPr id="1" name=""/>
        <p:cNvGrpSpPr/>
        <p:nvPr/>
      </p:nvGrpSpPr>
      <p:grpSpPr>
        <a:xfrm>
          <a:off x="0" y="0"/>
          <a:ext cx="0" cy="0"/>
          <a:chOff x="0" y="0"/>
          <a:chExt cx="0" cy="0"/>
        </a:xfrm>
      </p:grpSpPr>
      <p:sp>
        <p:nvSpPr>
          <p:cNvPr name="TextBox 2" id="2"/>
          <p:cNvSpPr txBox="true"/>
          <p:nvPr/>
        </p:nvSpPr>
        <p:spPr>
          <a:xfrm rot="0">
            <a:off x="1028700" y="4410392"/>
            <a:ext cx="6986290" cy="1218565"/>
          </a:xfrm>
          <a:prstGeom prst="rect">
            <a:avLst/>
          </a:prstGeom>
        </p:spPr>
        <p:txBody>
          <a:bodyPr anchor="t" rtlCol="false" tIns="0" lIns="0" bIns="0" rIns="0">
            <a:spAutoFit/>
          </a:bodyPr>
          <a:lstStyle/>
          <a:p>
            <a:pPr algn="ctr">
              <a:lnSpc>
                <a:spcPts val="8959"/>
              </a:lnSpc>
              <a:spcBef>
                <a:spcPct val="0"/>
              </a:spcBef>
            </a:pPr>
            <a:r>
              <a:rPr lang="en-US" sz="6399">
                <a:solidFill>
                  <a:srgbClr val="D8CBB4"/>
                </a:solidFill>
                <a:latin typeface="Times New Roman Bold"/>
              </a:rPr>
              <a:t>DATA CLEANING</a:t>
            </a:r>
          </a:p>
        </p:txBody>
      </p:sp>
      <p:sp>
        <p:nvSpPr>
          <p:cNvPr name="Freeform 3" id="3"/>
          <p:cNvSpPr/>
          <p:nvPr/>
        </p:nvSpPr>
        <p:spPr>
          <a:xfrm flipH="false" flipV="false" rot="0">
            <a:off x="9144000" y="575206"/>
            <a:ext cx="9144000" cy="9136589"/>
          </a:xfrm>
          <a:custGeom>
            <a:avLst/>
            <a:gdLst/>
            <a:ahLst/>
            <a:cxnLst/>
            <a:rect r="r" b="b" t="t" l="l"/>
            <a:pathLst>
              <a:path h="9136589" w="9144000">
                <a:moveTo>
                  <a:pt x="0" y="0"/>
                </a:moveTo>
                <a:lnTo>
                  <a:pt x="9144000" y="0"/>
                </a:lnTo>
                <a:lnTo>
                  <a:pt x="9144000" y="9136588"/>
                </a:lnTo>
                <a:lnTo>
                  <a:pt x="0" y="9136588"/>
                </a:lnTo>
                <a:lnTo>
                  <a:pt x="0" y="0"/>
                </a:lnTo>
                <a:close/>
              </a:path>
            </a:pathLst>
          </a:custGeom>
          <a:blipFill>
            <a:blip r:embed="rId2">
              <a:alphaModFix amt="44999"/>
            </a:blip>
            <a:stretch>
              <a:fillRect l="-15287" t="0" r="-32072"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DAF_dvb5KBk</dc:identifier>
  <dcterms:modified xsi:type="dcterms:W3CDTF">2011-08-01T06:04:30Z</dcterms:modified>
  <cp:revision>1</cp:revision>
  <dc:title>Team 1</dc:title>
</cp:coreProperties>
</file>